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5" r:id="rId5"/>
    <p:sldMasterId id="2147483677" r:id="rId6"/>
    <p:sldMasterId id="2147483682" r:id="rId7"/>
    <p:sldMasterId id="2147483687" r:id="rId8"/>
    <p:sldMasterId id="2147483692" r:id="rId9"/>
  </p:sldMasterIdLst>
  <p:notesMasterIdLst>
    <p:notesMasterId r:id="rId59"/>
  </p:notesMasterIdLst>
  <p:handoutMasterIdLst>
    <p:handoutMasterId r:id="rId60"/>
  </p:handoutMasterIdLst>
  <p:sldIdLst>
    <p:sldId id="257" r:id="rId10"/>
    <p:sldId id="2599" r:id="rId11"/>
    <p:sldId id="2586" r:id="rId12"/>
    <p:sldId id="2619" r:id="rId13"/>
    <p:sldId id="2588" r:id="rId14"/>
    <p:sldId id="2602" r:id="rId15"/>
    <p:sldId id="2603" r:id="rId16"/>
    <p:sldId id="2604" r:id="rId17"/>
    <p:sldId id="2605" r:id="rId18"/>
    <p:sldId id="2606" r:id="rId19"/>
    <p:sldId id="2607" r:id="rId20"/>
    <p:sldId id="2608" r:id="rId21"/>
    <p:sldId id="2598" r:id="rId22"/>
    <p:sldId id="2611" r:id="rId23"/>
    <p:sldId id="2618" r:id="rId24"/>
    <p:sldId id="2612" r:id="rId25"/>
    <p:sldId id="2617" r:id="rId26"/>
    <p:sldId id="2589" r:id="rId27"/>
    <p:sldId id="273" r:id="rId28"/>
    <p:sldId id="337" r:id="rId29"/>
    <p:sldId id="270" r:id="rId30"/>
    <p:sldId id="264" r:id="rId31"/>
    <p:sldId id="373" r:id="rId32"/>
    <p:sldId id="2624" r:id="rId33"/>
    <p:sldId id="2625" r:id="rId34"/>
    <p:sldId id="375" r:id="rId35"/>
    <p:sldId id="266" r:id="rId36"/>
    <p:sldId id="305" r:id="rId37"/>
    <p:sldId id="378" r:id="rId38"/>
    <p:sldId id="379" r:id="rId39"/>
    <p:sldId id="380" r:id="rId40"/>
    <p:sldId id="382" r:id="rId41"/>
    <p:sldId id="383" r:id="rId42"/>
    <p:sldId id="384" r:id="rId43"/>
    <p:sldId id="385" r:id="rId44"/>
    <p:sldId id="2620" r:id="rId45"/>
    <p:sldId id="387" r:id="rId46"/>
    <p:sldId id="388" r:id="rId47"/>
    <p:sldId id="2627" r:id="rId48"/>
    <p:sldId id="389" r:id="rId49"/>
    <p:sldId id="390" r:id="rId50"/>
    <p:sldId id="392" r:id="rId51"/>
    <p:sldId id="393" r:id="rId52"/>
    <p:sldId id="394" r:id="rId53"/>
    <p:sldId id="395" r:id="rId54"/>
    <p:sldId id="396" r:id="rId55"/>
    <p:sldId id="397" r:id="rId56"/>
    <p:sldId id="401" r:id="rId57"/>
    <p:sldId id="332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>
          <p15:clr>
            <a:srgbClr val="A4A3A4"/>
          </p15:clr>
        </p15:guide>
        <p15:guide id="2" pos="38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微软用户" initials="" lastIdx="14" clrIdx="0"/>
  <p:cmAuthor id="1" name="LENOVO" initials="" lastIdx="1" clrIdx="1"/>
  <p:cmAuthor id="2" name="heshui kang" initials="hk" lastIdx="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083388"/>
    <a:srgbClr val="FEA004"/>
    <a:srgbClr val="356A9C"/>
    <a:srgbClr val="BFA47A"/>
    <a:srgbClr val="FDD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>
        <p:scale>
          <a:sx n="125" d="100"/>
          <a:sy n="125" d="100"/>
        </p:scale>
        <p:origin x="936" y="942"/>
      </p:cViewPr>
      <p:guideLst>
        <p:guide orient="horz" pos="2130"/>
        <p:guide pos="38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187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61" Type="http://schemas.openxmlformats.org/officeDocument/2006/relationships/commentAuthors" Target="commentAuthor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320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602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642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893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828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5554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9600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3918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6250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7096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树状图</a:t>
            </a:r>
          </a:p>
        </p:txBody>
      </p:sp>
    </p:spTree>
    <p:extLst>
      <p:ext uri="{BB962C8B-B14F-4D97-AF65-F5344CB8AC3E}">
        <p14:creationId xmlns:p14="http://schemas.microsoft.com/office/powerpoint/2010/main" val="1508483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569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709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753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753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753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624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059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7537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753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480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6095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4637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5183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2672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35488" cy="25511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6052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926" y="5700584"/>
            <a:ext cx="3547879" cy="1157416"/>
          </a:xfrm>
          <a:prstGeom prst="rect">
            <a:avLst/>
          </a:prstGeom>
        </p:spPr>
      </p:pic>
      <p:sp>
        <p:nvSpPr>
          <p:cNvPr id="24" name="TextBox 9"/>
          <p:cNvSpPr txBox="1"/>
          <p:nvPr userDrawn="1"/>
        </p:nvSpPr>
        <p:spPr>
          <a:xfrm>
            <a:off x="11398436" y="6525344"/>
            <a:ext cx="76200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3F5023AB-9A98-4906-B2C9-FE30919B59CA}" type="slidenum">
              <a:rPr lang="en-US" altLang="zh-CN" sz="1400" b="1">
                <a:solidFill>
                  <a:srgbClr val="2C3F85"/>
                </a:solidFill>
                <a:latin typeface="+mn-ea"/>
                <a:ea typeface="+mn-ea"/>
                <a:cs typeface="Tahoma" panose="020B0604030504040204" pitchFamily="34" charset="0"/>
              </a:rPr>
              <a:t>‹#›</a:t>
            </a:fld>
            <a:endParaRPr lang="zh-CN" altLang="en-US" sz="1400" b="1" dirty="0">
              <a:solidFill>
                <a:srgbClr val="2C3F85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-1" y="236872"/>
            <a:ext cx="10347887" cy="432000"/>
          </a:xfrm>
          <a:prstGeom prst="rect">
            <a:avLst/>
          </a:prstGeom>
          <a:solidFill>
            <a:srgbClr val="2C3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直角三角形 29"/>
          <p:cNvSpPr/>
          <p:nvPr userDrawn="1"/>
        </p:nvSpPr>
        <p:spPr>
          <a:xfrm flipV="1">
            <a:off x="9491543" y="666377"/>
            <a:ext cx="856343" cy="1741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1"/>
          <p:cNvSpPr>
            <a:spLocks noGrp="1"/>
          </p:cNvSpPr>
          <p:nvPr userDrawn="1">
            <p:ph type="title"/>
          </p:nvPr>
        </p:nvSpPr>
        <p:spPr>
          <a:xfrm>
            <a:off x="191344" y="227203"/>
            <a:ext cx="9793088" cy="439173"/>
          </a:xfrm>
          <a:prstGeom prst="rect">
            <a:avLst/>
          </a:prstGeom>
        </p:spPr>
        <p:txBody>
          <a:bodyPr anchor="ctr" anchorCtr="0"/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13592" y="6592364"/>
            <a:ext cx="1805944" cy="1737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0870" y="236872"/>
            <a:ext cx="1583999" cy="4320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602355"/>
            <a:ext cx="10515600" cy="16554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59100"/>
            <a:ext cx="10515600" cy="2781300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2120"/>
            <a:ext cx="10515600" cy="1102995"/>
          </a:xfrm>
        </p:spPr>
        <p:txBody>
          <a:bodyPr lIns="144145" anchor="b" anchorCtr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8001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70" y="1482090"/>
            <a:ext cx="5220970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368550"/>
            <a:ext cx="5222240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655" y="1482090"/>
            <a:ext cx="5097145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655" y="2368550"/>
            <a:ext cx="5097145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-12700" y="-1905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5" y="457200"/>
            <a:ext cx="4392295" cy="105537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49490" y="1694180"/>
            <a:ext cx="439356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505" y="-7620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575" y="457200"/>
            <a:ext cx="4279900" cy="105537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9575" y="1694180"/>
            <a:ext cx="428053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 userDrawn="1"/>
        </p:nvSpPr>
        <p:spPr>
          <a:xfrm rot="5400000" flipV="1">
            <a:off x="7246937" y="-126999"/>
            <a:ext cx="4818063" cy="5072062"/>
          </a:xfrm>
          <a:prstGeom prst="rtTriangl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直角三角形 10"/>
          <p:cNvSpPr/>
          <p:nvPr userDrawn="1"/>
        </p:nvSpPr>
        <p:spPr>
          <a:xfrm rot="5400000" flipV="1">
            <a:off x="7981950" y="-174625"/>
            <a:ext cx="4035425" cy="4384675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直角三角形 11"/>
          <p:cNvSpPr/>
          <p:nvPr userDrawn="1"/>
        </p:nvSpPr>
        <p:spPr>
          <a:xfrm>
            <a:off x="0" y="1770063"/>
            <a:ext cx="4427538" cy="5087937"/>
          </a:xfrm>
          <a:prstGeom prst="rtTriangl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>
            <a:off x="0" y="2459038"/>
            <a:ext cx="3825875" cy="4398962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直角三角形 13"/>
          <p:cNvSpPr/>
          <p:nvPr userDrawn="1"/>
        </p:nvSpPr>
        <p:spPr>
          <a:xfrm flipV="1">
            <a:off x="0" y="0"/>
            <a:ext cx="9694863" cy="2700338"/>
          </a:xfrm>
          <a:prstGeom prst="rtTriangle">
            <a:avLst/>
          </a:prstGeom>
          <a:solidFill>
            <a:srgbClr val="2C3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直角三角形 14"/>
          <p:cNvSpPr/>
          <p:nvPr userDrawn="1"/>
        </p:nvSpPr>
        <p:spPr>
          <a:xfrm flipV="1">
            <a:off x="0" y="0"/>
            <a:ext cx="7590971" cy="2699658"/>
          </a:xfrm>
          <a:prstGeom prst="rtTriangle">
            <a:avLst/>
          </a:prstGeom>
          <a:blipFill dpi="0" rotWithShape="0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36000" t="-53000" r="-1000" b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直角三角形 15"/>
          <p:cNvSpPr/>
          <p:nvPr userDrawn="1"/>
        </p:nvSpPr>
        <p:spPr>
          <a:xfrm flipH="1">
            <a:off x="2497138" y="4157663"/>
            <a:ext cx="9694862" cy="2700337"/>
          </a:xfrm>
          <a:prstGeom prst="rtTriangle">
            <a:avLst/>
          </a:prstGeom>
          <a:solidFill>
            <a:srgbClr val="2C3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直角三角形 16"/>
          <p:cNvSpPr/>
          <p:nvPr userDrawn="1"/>
        </p:nvSpPr>
        <p:spPr>
          <a:xfrm flipH="1">
            <a:off x="4601029" y="4158342"/>
            <a:ext cx="7590971" cy="2699658"/>
          </a:xfrm>
          <a:prstGeom prst="rtTriangle">
            <a:avLst/>
          </a:prstGeom>
          <a:blipFill dpi="0" rotWithShape="0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36000" t="-53000" r="-1000" b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926" y="5700584"/>
            <a:ext cx="3547879" cy="1157416"/>
          </a:xfrm>
          <a:prstGeom prst="rect">
            <a:avLst/>
          </a:prstGeom>
        </p:spPr>
      </p:pic>
      <p:sp>
        <p:nvSpPr>
          <p:cNvPr id="5" name="TextBox 9"/>
          <p:cNvSpPr txBox="1"/>
          <p:nvPr userDrawn="1"/>
        </p:nvSpPr>
        <p:spPr>
          <a:xfrm>
            <a:off x="11398436" y="6525344"/>
            <a:ext cx="76200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3F5023AB-9A98-4906-B2C9-FE30919B59CA}" type="slidenum">
              <a:rPr lang="en-US" altLang="zh-CN" sz="1400" b="1">
                <a:solidFill>
                  <a:srgbClr val="2C3F85"/>
                </a:solidFill>
                <a:latin typeface="微软雅黑" panose="020B0503020204020204" charset="-122"/>
                <a:cs typeface="Tahoma" panose="020B0604030504040204" pitchFamily="34" charset="0"/>
              </a:rPr>
              <a:t>‹#›</a:t>
            </a:fld>
            <a:endParaRPr lang="zh-CN" altLang="en-US" sz="1400" b="1" dirty="0">
              <a:solidFill>
                <a:srgbClr val="2C3F85"/>
              </a:solidFill>
              <a:latin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91344" y="227203"/>
            <a:ext cx="10153128" cy="439173"/>
          </a:xfrm>
          <a:prstGeom prst="rect">
            <a:avLst/>
          </a:prstGeom>
        </p:spPr>
        <p:txBody>
          <a:bodyPr anchor="ctr" anchorCtr="0"/>
          <a:lstStyle>
            <a:lvl1pPr algn="l">
              <a:defRPr sz="20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113592" y="691048"/>
            <a:ext cx="12002505" cy="0"/>
          </a:xfrm>
          <a:prstGeom prst="line">
            <a:avLst/>
          </a:prstGeom>
          <a:ln w="28575">
            <a:solidFill>
              <a:srgbClr val="2C3F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592" y="6592364"/>
            <a:ext cx="1805944" cy="1737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0870" y="236872"/>
            <a:ext cx="1583999" cy="4320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926" y="5700584"/>
            <a:ext cx="3547879" cy="1157416"/>
          </a:xfrm>
          <a:prstGeom prst="rect">
            <a:avLst/>
          </a:prstGeom>
        </p:spPr>
      </p:pic>
      <p:sp>
        <p:nvSpPr>
          <p:cNvPr id="24" name="TextBox 9"/>
          <p:cNvSpPr txBox="1"/>
          <p:nvPr userDrawn="1"/>
        </p:nvSpPr>
        <p:spPr>
          <a:xfrm>
            <a:off x="11398436" y="6525344"/>
            <a:ext cx="76200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3F5023AB-9A98-4906-B2C9-FE30919B59CA}" type="slidenum">
              <a:rPr lang="en-US" altLang="zh-CN" sz="1400" b="1">
                <a:solidFill>
                  <a:srgbClr val="2C3F85"/>
                </a:solidFill>
                <a:latin typeface="微软雅黑" panose="020B0503020204020204" charset="-122"/>
                <a:cs typeface="Tahoma" panose="020B0604030504040204" pitchFamily="34" charset="0"/>
              </a:rPr>
              <a:t>‹#›</a:t>
            </a:fld>
            <a:endParaRPr lang="zh-CN" altLang="en-US" sz="1400" b="1" dirty="0">
              <a:solidFill>
                <a:srgbClr val="2C3F85"/>
              </a:solidFill>
              <a:latin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-1" y="236872"/>
            <a:ext cx="10347887" cy="432000"/>
          </a:xfrm>
          <a:prstGeom prst="rect">
            <a:avLst/>
          </a:prstGeom>
          <a:solidFill>
            <a:srgbClr val="2C3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直角三角形 29"/>
          <p:cNvSpPr/>
          <p:nvPr userDrawn="1"/>
        </p:nvSpPr>
        <p:spPr>
          <a:xfrm flipV="1">
            <a:off x="9491543" y="666377"/>
            <a:ext cx="856343" cy="1741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标题 1"/>
          <p:cNvSpPr>
            <a:spLocks noGrp="1"/>
          </p:cNvSpPr>
          <p:nvPr userDrawn="1">
            <p:ph type="title"/>
          </p:nvPr>
        </p:nvSpPr>
        <p:spPr>
          <a:xfrm>
            <a:off x="191344" y="227203"/>
            <a:ext cx="9793088" cy="439173"/>
          </a:xfrm>
          <a:prstGeom prst="rect">
            <a:avLst/>
          </a:prstGeom>
        </p:spPr>
        <p:txBody>
          <a:bodyPr anchor="ctr" anchorCtr="0"/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13592" y="6592364"/>
            <a:ext cx="1805944" cy="1737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0870" y="236872"/>
            <a:ext cx="1583999" cy="4320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4017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 userDrawn="1"/>
        </p:nvSpPr>
        <p:spPr>
          <a:xfrm rot="5400000" flipV="1">
            <a:off x="7246937" y="-126999"/>
            <a:ext cx="4818063" cy="5072062"/>
          </a:xfrm>
          <a:prstGeom prst="rtTriangl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5400000" flipV="1">
            <a:off x="7981950" y="-174625"/>
            <a:ext cx="4035425" cy="4384675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0" y="1770063"/>
            <a:ext cx="4427538" cy="5087937"/>
          </a:xfrm>
          <a:prstGeom prst="rtTriangl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直角三角形 12"/>
          <p:cNvSpPr/>
          <p:nvPr userDrawn="1"/>
        </p:nvSpPr>
        <p:spPr>
          <a:xfrm>
            <a:off x="0" y="2459038"/>
            <a:ext cx="3825875" cy="4398962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直角三角形 13"/>
          <p:cNvSpPr/>
          <p:nvPr userDrawn="1"/>
        </p:nvSpPr>
        <p:spPr>
          <a:xfrm flipV="1">
            <a:off x="0" y="0"/>
            <a:ext cx="9694863" cy="2700338"/>
          </a:xfrm>
          <a:prstGeom prst="rtTriangle">
            <a:avLst/>
          </a:prstGeom>
          <a:solidFill>
            <a:srgbClr val="2C3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直角三角形 14"/>
          <p:cNvSpPr/>
          <p:nvPr userDrawn="1"/>
        </p:nvSpPr>
        <p:spPr>
          <a:xfrm flipV="1">
            <a:off x="0" y="0"/>
            <a:ext cx="7590971" cy="2699658"/>
          </a:xfrm>
          <a:prstGeom prst="rtTriangle">
            <a:avLst/>
          </a:prstGeom>
          <a:blipFill dpi="0" rotWithShape="0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36000" t="-53000" r="-1000" b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直角三角形 15"/>
          <p:cNvSpPr/>
          <p:nvPr userDrawn="1"/>
        </p:nvSpPr>
        <p:spPr>
          <a:xfrm flipH="1">
            <a:off x="2497138" y="4157663"/>
            <a:ext cx="9694862" cy="2700337"/>
          </a:xfrm>
          <a:prstGeom prst="rtTriangle">
            <a:avLst/>
          </a:prstGeom>
          <a:solidFill>
            <a:srgbClr val="2C3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7" name="直角三角形 16"/>
          <p:cNvSpPr/>
          <p:nvPr userDrawn="1"/>
        </p:nvSpPr>
        <p:spPr>
          <a:xfrm flipH="1">
            <a:off x="4601029" y="4158342"/>
            <a:ext cx="7590971" cy="2699658"/>
          </a:xfrm>
          <a:prstGeom prst="rtTriangle">
            <a:avLst/>
          </a:prstGeom>
          <a:blipFill dpi="0" rotWithShape="0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36000" t="-53000" r="-1000" b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91344" y="227203"/>
            <a:ext cx="10153128" cy="439173"/>
          </a:xfrm>
          <a:prstGeom prst="rect">
            <a:avLst/>
          </a:prstGeom>
        </p:spPr>
        <p:txBody>
          <a:bodyPr anchor="ctr" anchorCtr="0"/>
          <a:lstStyle>
            <a:lvl1pPr algn="l">
              <a:defRPr sz="20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113592" y="691048"/>
            <a:ext cx="12002505" cy="0"/>
          </a:xfrm>
          <a:prstGeom prst="line">
            <a:avLst/>
          </a:prstGeom>
          <a:ln w="28575">
            <a:solidFill>
              <a:srgbClr val="2C3F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0870" y="236872"/>
            <a:ext cx="1583999" cy="4320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926" y="5700584"/>
            <a:ext cx="3547879" cy="1157416"/>
          </a:xfrm>
          <a:prstGeom prst="rect">
            <a:avLst/>
          </a:prstGeom>
        </p:spPr>
      </p:pic>
      <p:sp>
        <p:nvSpPr>
          <p:cNvPr id="24" name="TextBox 9"/>
          <p:cNvSpPr txBox="1"/>
          <p:nvPr userDrawn="1"/>
        </p:nvSpPr>
        <p:spPr>
          <a:xfrm>
            <a:off x="11398436" y="6525344"/>
            <a:ext cx="76200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3F5023AB-9A98-4906-B2C9-FE30919B59CA}" type="slidenum">
              <a:rPr lang="en-US" altLang="zh-CN" sz="1400" b="1">
                <a:solidFill>
                  <a:srgbClr val="2C3F85"/>
                </a:solidFill>
                <a:latin typeface="+mn-ea"/>
                <a:ea typeface="+mn-ea"/>
                <a:cs typeface="Tahoma" panose="020B0604030504040204" pitchFamily="34" charset="0"/>
              </a:rPr>
              <a:t>‹#›</a:t>
            </a:fld>
            <a:endParaRPr lang="zh-CN" altLang="en-US" sz="1400" b="1" dirty="0">
              <a:solidFill>
                <a:srgbClr val="2C3F85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-1" y="236872"/>
            <a:ext cx="10347887" cy="432000"/>
          </a:xfrm>
          <a:prstGeom prst="rect">
            <a:avLst/>
          </a:prstGeom>
          <a:solidFill>
            <a:srgbClr val="2C3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直角三角形 29"/>
          <p:cNvSpPr/>
          <p:nvPr userDrawn="1"/>
        </p:nvSpPr>
        <p:spPr>
          <a:xfrm flipV="1">
            <a:off x="9491543" y="666377"/>
            <a:ext cx="856343" cy="1741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1"/>
          <p:cNvSpPr>
            <a:spLocks noGrp="1"/>
          </p:cNvSpPr>
          <p:nvPr userDrawn="1">
            <p:ph type="title"/>
          </p:nvPr>
        </p:nvSpPr>
        <p:spPr>
          <a:xfrm>
            <a:off x="191344" y="227203"/>
            <a:ext cx="9793088" cy="439173"/>
          </a:xfrm>
          <a:prstGeom prst="rect">
            <a:avLst/>
          </a:prstGeom>
        </p:spPr>
        <p:txBody>
          <a:bodyPr anchor="ctr" anchorCtr="0"/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13592" y="6592364"/>
            <a:ext cx="1805944" cy="1737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0870" y="236872"/>
            <a:ext cx="1583999" cy="4320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 userDrawn="1"/>
        </p:nvSpPr>
        <p:spPr>
          <a:xfrm rot="5400000" flipV="1">
            <a:off x="7246937" y="-126999"/>
            <a:ext cx="4818063" cy="5072062"/>
          </a:xfrm>
          <a:prstGeom prst="rtTriangl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5400000" flipV="1">
            <a:off x="7981950" y="-174625"/>
            <a:ext cx="4035425" cy="4384675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0" y="1770063"/>
            <a:ext cx="4427538" cy="5087937"/>
          </a:xfrm>
          <a:prstGeom prst="rtTriangl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直角三角形 12"/>
          <p:cNvSpPr/>
          <p:nvPr userDrawn="1"/>
        </p:nvSpPr>
        <p:spPr>
          <a:xfrm>
            <a:off x="0" y="2459038"/>
            <a:ext cx="3825875" cy="4398962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直角三角形 13"/>
          <p:cNvSpPr/>
          <p:nvPr userDrawn="1"/>
        </p:nvSpPr>
        <p:spPr>
          <a:xfrm flipV="1">
            <a:off x="0" y="0"/>
            <a:ext cx="9694863" cy="2700338"/>
          </a:xfrm>
          <a:prstGeom prst="rtTriangle">
            <a:avLst/>
          </a:prstGeom>
          <a:solidFill>
            <a:srgbClr val="2C3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直角三角形 14"/>
          <p:cNvSpPr/>
          <p:nvPr userDrawn="1"/>
        </p:nvSpPr>
        <p:spPr>
          <a:xfrm flipV="1">
            <a:off x="0" y="0"/>
            <a:ext cx="7590971" cy="2699658"/>
          </a:xfrm>
          <a:prstGeom prst="rtTriangle">
            <a:avLst/>
          </a:prstGeom>
          <a:blipFill dpi="0" rotWithShape="0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36000" t="-53000" r="-1000" b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直角三角形 15"/>
          <p:cNvSpPr/>
          <p:nvPr userDrawn="1"/>
        </p:nvSpPr>
        <p:spPr>
          <a:xfrm flipH="1">
            <a:off x="2497138" y="4157663"/>
            <a:ext cx="9694862" cy="2700337"/>
          </a:xfrm>
          <a:prstGeom prst="rtTriangle">
            <a:avLst/>
          </a:prstGeom>
          <a:solidFill>
            <a:srgbClr val="2C3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7" name="直角三角形 16"/>
          <p:cNvSpPr/>
          <p:nvPr userDrawn="1"/>
        </p:nvSpPr>
        <p:spPr>
          <a:xfrm flipH="1">
            <a:off x="4601029" y="4158342"/>
            <a:ext cx="7590971" cy="2699658"/>
          </a:xfrm>
          <a:prstGeom prst="rtTriangle">
            <a:avLst/>
          </a:prstGeom>
          <a:blipFill dpi="0" rotWithShape="0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36000" t="-53000" r="-1000" b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11398436" y="6525344"/>
            <a:ext cx="76200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3F5023AB-9A98-4906-B2C9-FE30919B59CA}" type="slidenum">
              <a:rPr lang="en-US" altLang="zh-CN" sz="1400" b="1">
                <a:solidFill>
                  <a:srgbClr val="2C3F85"/>
                </a:solidFill>
                <a:latin typeface="+mn-ea"/>
                <a:ea typeface="+mn-ea"/>
                <a:cs typeface="Tahoma" panose="020B0604030504040204" pitchFamily="34" charset="0"/>
              </a:rPr>
              <a:t>‹#›</a:t>
            </a:fld>
            <a:endParaRPr lang="zh-CN" altLang="en-US" sz="1400" b="1" dirty="0">
              <a:solidFill>
                <a:srgbClr val="2C3F85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91344" y="227203"/>
            <a:ext cx="10153128" cy="439173"/>
          </a:xfrm>
          <a:prstGeom prst="rect">
            <a:avLst/>
          </a:prstGeom>
        </p:spPr>
        <p:txBody>
          <a:bodyPr anchor="ctr" anchorCtr="0"/>
          <a:lstStyle>
            <a:lvl1pPr algn="l">
              <a:defRPr sz="20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113592" y="691048"/>
            <a:ext cx="12002505" cy="0"/>
          </a:xfrm>
          <a:prstGeom prst="line">
            <a:avLst/>
          </a:prstGeom>
          <a:ln w="28575">
            <a:solidFill>
              <a:srgbClr val="2C3F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0870" y="236872"/>
            <a:ext cx="1583999" cy="4320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926" y="5700584"/>
            <a:ext cx="3547879" cy="1157416"/>
          </a:xfrm>
          <a:prstGeom prst="rect">
            <a:avLst/>
          </a:prstGeom>
        </p:spPr>
      </p:pic>
      <p:sp>
        <p:nvSpPr>
          <p:cNvPr id="24" name="TextBox 9"/>
          <p:cNvSpPr txBox="1"/>
          <p:nvPr userDrawn="1"/>
        </p:nvSpPr>
        <p:spPr>
          <a:xfrm>
            <a:off x="11398436" y="6525344"/>
            <a:ext cx="76200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3F5023AB-9A98-4906-B2C9-FE30919B59CA}" type="slidenum">
              <a:rPr lang="en-US" altLang="zh-CN" sz="1400" b="1">
                <a:solidFill>
                  <a:srgbClr val="2C3F85"/>
                </a:solidFill>
                <a:latin typeface="+mn-ea"/>
                <a:ea typeface="+mn-ea"/>
                <a:cs typeface="Tahoma" panose="020B0604030504040204" pitchFamily="34" charset="0"/>
              </a:rPr>
              <a:t>‹#›</a:t>
            </a:fld>
            <a:endParaRPr lang="zh-CN" altLang="en-US" sz="1400" b="1" dirty="0">
              <a:solidFill>
                <a:srgbClr val="2C3F85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-1" y="236872"/>
            <a:ext cx="10347887" cy="432000"/>
          </a:xfrm>
          <a:prstGeom prst="rect">
            <a:avLst/>
          </a:prstGeom>
          <a:solidFill>
            <a:srgbClr val="2C3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直角三角形 29"/>
          <p:cNvSpPr/>
          <p:nvPr userDrawn="1"/>
        </p:nvSpPr>
        <p:spPr>
          <a:xfrm flipV="1">
            <a:off x="9491543" y="666377"/>
            <a:ext cx="856343" cy="1741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1"/>
          <p:cNvSpPr>
            <a:spLocks noGrp="1"/>
          </p:cNvSpPr>
          <p:nvPr userDrawn="1">
            <p:ph type="title"/>
          </p:nvPr>
        </p:nvSpPr>
        <p:spPr>
          <a:xfrm>
            <a:off x="191344" y="227203"/>
            <a:ext cx="9793088" cy="439173"/>
          </a:xfrm>
          <a:prstGeom prst="rect">
            <a:avLst/>
          </a:prstGeom>
        </p:spPr>
        <p:txBody>
          <a:bodyPr anchor="ctr" anchorCtr="0"/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13592" y="6592364"/>
            <a:ext cx="1805944" cy="1737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0870" y="236872"/>
            <a:ext cx="1583999" cy="4320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 userDrawn="1"/>
        </p:nvSpPr>
        <p:spPr>
          <a:xfrm rot="5400000" flipV="1">
            <a:off x="7246937" y="-126999"/>
            <a:ext cx="4818063" cy="5072062"/>
          </a:xfrm>
          <a:prstGeom prst="rtTriangl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5400000" flipV="1">
            <a:off x="7981950" y="-174625"/>
            <a:ext cx="4035425" cy="4384675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0" y="1770063"/>
            <a:ext cx="4427538" cy="5087937"/>
          </a:xfrm>
          <a:prstGeom prst="rtTriangl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直角三角形 12"/>
          <p:cNvSpPr/>
          <p:nvPr userDrawn="1"/>
        </p:nvSpPr>
        <p:spPr>
          <a:xfrm>
            <a:off x="0" y="2459038"/>
            <a:ext cx="3825875" cy="4398962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直角三角形 13"/>
          <p:cNvSpPr/>
          <p:nvPr userDrawn="1"/>
        </p:nvSpPr>
        <p:spPr>
          <a:xfrm flipV="1">
            <a:off x="0" y="0"/>
            <a:ext cx="9694863" cy="2700338"/>
          </a:xfrm>
          <a:prstGeom prst="rtTriangle">
            <a:avLst/>
          </a:prstGeom>
          <a:solidFill>
            <a:srgbClr val="2C3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直角三角形 14"/>
          <p:cNvSpPr/>
          <p:nvPr userDrawn="1"/>
        </p:nvSpPr>
        <p:spPr>
          <a:xfrm flipV="1">
            <a:off x="0" y="0"/>
            <a:ext cx="7590971" cy="2699658"/>
          </a:xfrm>
          <a:prstGeom prst="rtTriangle">
            <a:avLst/>
          </a:prstGeom>
          <a:blipFill dpi="0" rotWithShape="0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36000" t="-53000" r="-1000" b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直角三角形 15"/>
          <p:cNvSpPr/>
          <p:nvPr userDrawn="1"/>
        </p:nvSpPr>
        <p:spPr>
          <a:xfrm flipH="1">
            <a:off x="2497138" y="4157663"/>
            <a:ext cx="9694862" cy="2700337"/>
          </a:xfrm>
          <a:prstGeom prst="rtTriangle">
            <a:avLst/>
          </a:prstGeom>
          <a:solidFill>
            <a:srgbClr val="2C3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7" name="直角三角形 16"/>
          <p:cNvSpPr/>
          <p:nvPr userDrawn="1"/>
        </p:nvSpPr>
        <p:spPr>
          <a:xfrm flipH="1">
            <a:off x="4601029" y="4158342"/>
            <a:ext cx="7590971" cy="2699658"/>
          </a:xfrm>
          <a:prstGeom prst="rtTriangle">
            <a:avLst/>
          </a:prstGeom>
          <a:blipFill dpi="0" rotWithShape="0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36000" t="-53000" r="-1000" b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91344" y="227203"/>
            <a:ext cx="10153128" cy="439173"/>
          </a:xfrm>
          <a:prstGeom prst="rect">
            <a:avLst/>
          </a:prstGeom>
        </p:spPr>
        <p:txBody>
          <a:bodyPr anchor="ctr" anchorCtr="0"/>
          <a:lstStyle>
            <a:lvl1pPr algn="l">
              <a:defRPr sz="20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113592" y="691048"/>
            <a:ext cx="12002505" cy="0"/>
          </a:xfrm>
          <a:prstGeom prst="line">
            <a:avLst/>
          </a:prstGeom>
          <a:ln w="28575">
            <a:solidFill>
              <a:srgbClr val="2C3F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0870" y="236872"/>
            <a:ext cx="1583999" cy="4320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926" y="5700584"/>
            <a:ext cx="3547879" cy="1157416"/>
          </a:xfrm>
          <a:prstGeom prst="rect">
            <a:avLst/>
          </a:prstGeom>
        </p:spPr>
      </p:pic>
      <p:sp>
        <p:nvSpPr>
          <p:cNvPr id="24" name="TextBox 9"/>
          <p:cNvSpPr txBox="1"/>
          <p:nvPr userDrawn="1"/>
        </p:nvSpPr>
        <p:spPr>
          <a:xfrm>
            <a:off x="11398436" y="6525344"/>
            <a:ext cx="76200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3F5023AB-9A98-4906-B2C9-FE30919B59CA}" type="slidenum">
              <a:rPr lang="en-US" altLang="zh-CN" sz="1400" b="1">
                <a:solidFill>
                  <a:srgbClr val="2C3F85"/>
                </a:solidFill>
                <a:latin typeface="+mn-ea"/>
                <a:ea typeface="+mn-ea"/>
                <a:cs typeface="Tahoma" panose="020B0604030504040204" pitchFamily="34" charset="0"/>
              </a:rPr>
              <a:t>‹#›</a:t>
            </a:fld>
            <a:endParaRPr lang="zh-CN" altLang="en-US" sz="1400" b="1" dirty="0">
              <a:solidFill>
                <a:srgbClr val="2C3F85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-1" y="236872"/>
            <a:ext cx="10347887" cy="432000"/>
          </a:xfrm>
          <a:prstGeom prst="rect">
            <a:avLst/>
          </a:prstGeom>
          <a:solidFill>
            <a:srgbClr val="2C3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直角三角形 29"/>
          <p:cNvSpPr/>
          <p:nvPr userDrawn="1"/>
        </p:nvSpPr>
        <p:spPr>
          <a:xfrm flipV="1">
            <a:off x="9491543" y="666377"/>
            <a:ext cx="856343" cy="1741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1"/>
          <p:cNvSpPr>
            <a:spLocks noGrp="1"/>
          </p:cNvSpPr>
          <p:nvPr userDrawn="1">
            <p:ph type="title"/>
          </p:nvPr>
        </p:nvSpPr>
        <p:spPr>
          <a:xfrm>
            <a:off x="191344" y="227203"/>
            <a:ext cx="9793088" cy="439173"/>
          </a:xfrm>
          <a:prstGeom prst="rect">
            <a:avLst/>
          </a:prstGeom>
        </p:spPr>
        <p:txBody>
          <a:bodyPr anchor="ctr" anchorCtr="0"/>
          <a:lstStyle>
            <a:lvl1pPr algn="l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13592" y="6592364"/>
            <a:ext cx="1805944" cy="1737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0870" y="236872"/>
            <a:ext cx="1583999" cy="4320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 userDrawn="1"/>
        </p:nvSpPr>
        <p:spPr>
          <a:xfrm rot="5400000" flipV="1">
            <a:off x="7246937" y="-126999"/>
            <a:ext cx="4818063" cy="5072062"/>
          </a:xfrm>
          <a:prstGeom prst="rtTriangl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5400000" flipV="1">
            <a:off x="7981950" y="-174625"/>
            <a:ext cx="4035425" cy="4384675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0" y="1770063"/>
            <a:ext cx="4427538" cy="5087937"/>
          </a:xfrm>
          <a:prstGeom prst="rtTriangl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直角三角形 12"/>
          <p:cNvSpPr/>
          <p:nvPr userDrawn="1"/>
        </p:nvSpPr>
        <p:spPr>
          <a:xfrm>
            <a:off x="0" y="2459038"/>
            <a:ext cx="3825875" cy="4398962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直角三角形 13"/>
          <p:cNvSpPr/>
          <p:nvPr userDrawn="1"/>
        </p:nvSpPr>
        <p:spPr>
          <a:xfrm flipV="1">
            <a:off x="0" y="0"/>
            <a:ext cx="9694863" cy="2700338"/>
          </a:xfrm>
          <a:prstGeom prst="rtTriangle">
            <a:avLst/>
          </a:prstGeom>
          <a:solidFill>
            <a:srgbClr val="2C3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直角三角形 14"/>
          <p:cNvSpPr/>
          <p:nvPr userDrawn="1"/>
        </p:nvSpPr>
        <p:spPr>
          <a:xfrm flipV="1">
            <a:off x="0" y="0"/>
            <a:ext cx="7590971" cy="2699658"/>
          </a:xfrm>
          <a:prstGeom prst="rtTriangle">
            <a:avLst/>
          </a:prstGeom>
          <a:blipFill dpi="0" rotWithShape="0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36000" t="-53000" r="-1000" b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直角三角形 15"/>
          <p:cNvSpPr/>
          <p:nvPr userDrawn="1"/>
        </p:nvSpPr>
        <p:spPr>
          <a:xfrm flipH="1">
            <a:off x="2497138" y="4157663"/>
            <a:ext cx="9694862" cy="2700337"/>
          </a:xfrm>
          <a:prstGeom prst="rtTriangle">
            <a:avLst/>
          </a:prstGeom>
          <a:solidFill>
            <a:srgbClr val="2C3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7" name="直角三角形 16"/>
          <p:cNvSpPr/>
          <p:nvPr userDrawn="1"/>
        </p:nvSpPr>
        <p:spPr>
          <a:xfrm flipH="1">
            <a:off x="4601029" y="4158342"/>
            <a:ext cx="7590971" cy="2699658"/>
          </a:xfrm>
          <a:prstGeom prst="rtTriangle">
            <a:avLst/>
          </a:prstGeom>
          <a:blipFill dpi="0" rotWithShape="0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36000" t="-53000" r="-1000" b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926" y="5700584"/>
            <a:ext cx="3547879" cy="1157416"/>
          </a:xfrm>
          <a:prstGeom prst="rect">
            <a:avLst/>
          </a:prstGeom>
        </p:spPr>
      </p:pic>
      <p:sp>
        <p:nvSpPr>
          <p:cNvPr id="5" name="TextBox 9"/>
          <p:cNvSpPr txBox="1"/>
          <p:nvPr userDrawn="1"/>
        </p:nvSpPr>
        <p:spPr>
          <a:xfrm>
            <a:off x="11398436" y="6525344"/>
            <a:ext cx="76200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3F5023AB-9A98-4906-B2C9-FE30919B59CA}" type="slidenum">
              <a:rPr lang="en-US" altLang="zh-CN" sz="1400" b="1">
                <a:solidFill>
                  <a:srgbClr val="2C3F85"/>
                </a:solidFill>
                <a:latin typeface="+mn-ea"/>
                <a:ea typeface="+mn-ea"/>
                <a:cs typeface="Tahoma" panose="020B0604030504040204" pitchFamily="34" charset="0"/>
              </a:rPr>
              <a:t>‹#›</a:t>
            </a:fld>
            <a:endParaRPr lang="zh-CN" altLang="en-US" sz="1400" b="1" dirty="0">
              <a:solidFill>
                <a:srgbClr val="2C3F85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91344" y="227203"/>
            <a:ext cx="10153128" cy="439173"/>
          </a:xfrm>
          <a:prstGeom prst="rect">
            <a:avLst/>
          </a:prstGeom>
        </p:spPr>
        <p:txBody>
          <a:bodyPr anchor="ctr" anchorCtr="0"/>
          <a:lstStyle>
            <a:lvl1pPr algn="l">
              <a:defRPr sz="20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113592" y="691048"/>
            <a:ext cx="12002505" cy="0"/>
          </a:xfrm>
          <a:prstGeom prst="line">
            <a:avLst/>
          </a:prstGeom>
          <a:ln w="28575">
            <a:solidFill>
              <a:srgbClr val="2C3F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0870" y="236872"/>
            <a:ext cx="1583999" cy="432000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132641" y="808137"/>
            <a:ext cx="11889184" cy="5623559"/>
            <a:chOff x="155559" y="944760"/>
            <a:chExt cx="9089445" cy="4145112"/>
          </a:xfrm>
        </p:grpSpPr>
        <p:sp>
          <p:nvSpPr>
            <p:cNvPr id="3" name="矩形 2"/>
            <p:cNvSpPr/>
            <p:nvPr/>
          </p:nvSpPr>
          <p:spPr>
            <a:xfrm>
              <a:off x="7263384" y="1268758"/>
              <a:ext cx="1981620" cy="382111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rgbClr val="0833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矩形 8"/>
            <p:cNvSpPr/>
            <p:nvPr/>
          </p:nvSpPr>
          <p:spPr>
            <a:xfrm>
              <a:off x="155559" y="944761"/>
              <a:ext cx="2091710" cy="316977"/>
            </a:xfrm>
            <a:prstGeom prst="rect">
              <a:avLst/>
            </a:prstGeom>
            <a:solidFill>
              <a:srgbClr val="083388"/>
            </a:solidFill>
            <a:ln w="12700">
              <a:solidFill>
                <a:srgbClr val="606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280560" y="944760"/>
              <a:ext cx="5982824" cy="32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tIns="0" rIns="0" bIns="0" rtlCol="0" anchor="ctr"/>
            <a:lstStyle/>
            <a:p>
              <a:endParaRPr lang="zh-CN" altLang="en-US" sz="1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55560" y="1268758"/>
              <a:ext cx="7082865" cy="38211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8338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/>
                <a:t>z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301805" y="951781"/>
              <a:ext cx="4937192" cy="316875"/>
            </a:xfrm>
            <a:prstGeom prst="rect">
              <a:avLst/>
            </a:prstGeom>
            <a:solidFill>
              <a:srgbClr val="FEA00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81000" tIns="0" rIns="0" bIns="0" rtlCol="0" anchor="ctr"/>
            <a:lstStyle/>
            <a:p>
              <a:endParaRPr lang="zh-CN" altLang="en-US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263384" y="944760"/>
              <a:ext cx="1981620" cy="316978"/>
            </a:xfrm>
            <a:prstGeom prst="rect">
              <a:avLst/>
            </a:prstGeom>
            <a:solidFill>
              <a:srgbClr val="FEA00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4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9C70D-B7C8-466D-B87C-22D855EF72C6}" type="datetimeFigureOut">
              <a:rPr lang="zh-CN" altLang="en-US" smtClean="0"/>
              <a:t>2019-11-22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97" r:id="rId5"/>
  </p:sldLayoutIdLst>
  <p:transition>
    <p:random/>
  </p:transition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anose="020B0604020202020204" pitchFamily="34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anose="020B0604020202020204" pitchFamily="34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</p:sldLayoutIdLst>
  <p:transition>
    <p:random/>
  </p:transition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anose="020B0604020202020204" pitchFamily="34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anose="020B0604020202020204" pitchFamily="34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</p:sldLayoutIdLst>
  <p:transition>
    <p:random/>
  </p:transition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anose="020B0604020202020204" pitchFamily="34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anose="020B0604020202020204" pitchFamily="34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</p:sldLayoutIdLst>
  <p:transition>
    <p:random/>
  </p:transition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anose="020B0604020202020204" pitchFamily="34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anose="020B0604020202020204" pitchFamily="34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un.mockplus.cn/jUQk8BLQxGSGhanq/index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2.xml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06855" y="2767331"/>
            <a:ext cx="206535" cy="94970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2C3F85"/>
              </a:solidFill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847531" y="2959902"/>
            <a:ext cx="7571303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en-US" sz="4800" b="1" dirty="0">
                <a:solidFill>
                  <a:srgbClr val="002060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融创设计协同平台应用培训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F6425F-BFD5-49F5-9561-E0D240A7C66D}"/>
              </a:ext>
            </a:extLst>
          </p:cNvPr>
          <p:cNvSpPr/>
          <p:nvPr/>
        </p:nvSpPr>
        <p:spPr>
          <a:xfrm>
            <a:off x="2322882" y="3728338"/>
            <a:ext cx="6992608" cy="773779"/>
          </a:xfrm>
          <a:prstGeom prst="rect">
            <a:avLst/>
          </a:prstGeom>
        </p:spPr>
        <p:txBody>
          <a:bodyPr wrap="square" lIns="40130" tIns="20150" rIns="40130" bIns="20150">
            <a:spAutoFit/>
          </a:bodyPr>
          <a:lstStyle/>
          <a:p>
            <a:pPr algn="r" defTabSz="81236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600" b="1" dirty="0">
                <a:solidFill>
                  <a:srgbClr val="FFFFFF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rPr>
              <a:t>设计协同平台项目一期</a:t>
            </a:r>
            <a:endParaRPr lang="en-US" altLang="zh-CN" sz="3200" b="1" dirty="0">
              <a:solidFill>
                <a:srgbClr val="FFFFFF">
                  <a:lumMod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5739F3-FB24-4F94-BCBB-3CF26563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48" y="1025571"/>
            <a:ext cx="8490314" cy="5327954"/>
          </a:xfrm>
          <a:prstGeom prst="rect">
            <a:avLst/>
          </a:prstGeom>
        </p:spPr>
      </p:pic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256705" y="1635727"/>
            <a:ext cx="2105788" cy="2245808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、侧边栏选择门窗表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2</a:t>
            </a:r>
            <a:r>
              <a:rPr lang="zh-CN" altLang="en-US" sz="1000" dirty="0"/>
              <a:t>、按提示在</a:t>
            </a:r>
            <a:r>
              <a:rPr lang="en-US" altLang="zh-CN" sz="1000" dirty="0"/>
              <a:t>CAD</a:t>
            </a:r>
            <a:r>
              <a:rPr lang="zh-CN" altLang="en-US" sz="1000" dirty="0"/>
              <a:t>底部输入选择门窗的方式：平面图</a:t>
            </a:r>
            <a:r>
              <a:rPr lang="en-US" altLang="zh-CN" sz="1000" dirty="0"/>
              <a:t>(T) </a:t>
            </a:r>
            <a:r>
              <a:rPr lang="zh-CN" altLang="en-US" sz="1000" dirty="0"/>
              <a:t>立面图</a:t>
            </a:r>
            <a:r>
              <a:rPr lang="en-US" altLang="zh-CN" sz="1000" dirty="0"/>
              <a:t>(F)</a:t>
            </a:r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3</a:t>
            </a:r>
            <a:r>
              <a:rPr lang="zh-CN" altLang="en-US" sz="1000" dirty="0"/>
              <a:t>、框选需要生成门窗表的门窗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4</a:t>
            </a:r>
            <a:r>
              <a:rPr lang="zh-CN" altLang="en-US" sz="1000" dirty="0"/>
              <a:t>、选择门窗表插入点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5</a:t>
            </a:r>
            <a:r>
              <a:rPr lang="zh-CN" altLang="en-US" sz="1000" dirty="0"/>
              <a:t>、生成门窗表</a:t>
            </a:r>
            <a:endParaRPr lang="en-US" altLang="zh-CN" sz="10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E5C642-1D74-4EBF-AEE2-7F2CB0F86353}"/>
              </a:ext>
            </a:extLst>
          </p:cNvPr>
          <p:cNvSpPr/>
          <p:nvPr/>
        </p:nvSpPr>
        <p:spPr>
          <a:xfrm>
            <a:off x="3478798" y="1890388"/>
            <a:ext cx="4360277" cy="3424562"/>
          </a:xfrm>
          <a:prstGeom prst="roundRect">
            <a:avLst>
              <a:gd name="adj" fmla="val 4916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5DCED07-5626-4694-BCFC-6EE6A718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门窗表生成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0709278-52D4-475C-B7DD-6CB23A79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35" y="1962812"/>
            <a:ext cx="1967702" cy="2151988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1469571" y="3380415"/>
            <a:ext cx="998376" cy="246459"/>
          </a:xfrm>
          <a:prstGeom prst="roundRect">
            <a:avLst>
              <a:gd name="adj" fmla="val 11308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1CC94C-2A11-4D7A-9884-608F65497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555" y="1932331"/>
            <a:ext cx="7016657" cy="439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2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5739F3-FB24-4F94-BCBB-3CF26563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5" y="1025571"/>
            <a:ext cx="8490314" cy="5327954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E5C642-1D74-4EBF-AEE2-7F2CB0F86353}"/>
              </a:ext>
            </a:extLst>
          </p:cNvPr>
          <p:cNvSpPr/>
          <p:nvPr/>
        </p:nvSpPr>
        <p:spPr>
          <a:xfrm>
            <a:off x="3388907" y="1865338"/>
            <a:ext cx="4470303" cy="3482166"/>
          </a:xfrm>
          <a:prstGeom prst="roundRect">
            <a:avLst>
              <a:gd name="adj" fmla="val 4916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289362" y="1635727"/>
            <a:ext cx="2105788" cy="2245808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、侧边栏选择门窗详图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2</a:t>
            </a:r>
            <a:r>
              <a:rPr lang="zh-CN" altLang="en-US" sz="1000" dirty="0"/>
              <a:t>、按提示在</a:t>
            </a:r>
            <a:r>
              <a:rPr lang="en-US" altLang="zh-CN" sz="1000" dirty="0"/>
              <a:t>CAD</a:t>
            </a:r>
            <a:r>
              <a:rPr lang="zh-CN" altLang="en-US" sz="1000" dirty="0"/>
              <a:t>底部输入选择门窗的方式：平面图</a:t>
            </a:r>
            <a:r>
              <a:rPr lang="en-US" altLang="zh-CN" sz="1000" dirty="0"/>
              <a:t>(T) </a:t>
            </a:r>
            <a:r>
              <a:rPr lang="zh-CN" altLang="en-US" sz="1000" dirty="0"/>
              <a:t>立面图</a:t>
            </a:r>
            <a:r>
              <a:rPr lang="en-US" altLang="zh-CN" sz="1000" dirty="0"/>
              <a:t>(F)</a:t>
            </a:r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3</a:t>
            </a:r>
            <a:r>
              <a:rPr lang="zh-CN" altLang="en-US" sz="1000" dirty="0"/>
              <a:t>、框选需要生成门窗详图的门窗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4</a:t>
            </a:r>
            <a:r>
              <a:rPr lang="zh-CN" altLang="en-US" sz="1000" dirty="0"/>
              <a:t>、选择门窗详图的插入点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5</a:t>
            </a:r>
            <a:r>
              <a:rPr lang="zh-CN" altLang="en-US" sz="1000" dirty="0"/>
              <a:t>、生成门窗详图</a:t>
            </a:r>
            <a:endParaRPr lang="en-US" altLang="zh-CN" sz="1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0709278-52D4-475C-B7DD-6CB23A79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92" y="1962812"/>
            <a:ext cx="1967702" cy="2151988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1502228" y="3567025"/>
            <a:ext cx="998376" cy="246459"/>
          </a:xfrm>
          <a:prstGeom prst="roundRect">
            <a:avLst>
              <a:gd name="adj" fmla="val 11308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E14FEBE-647B-4E6D-B481-8FB2B2310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门窗详图生成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66F378-61A9-4F60-8917-D78F97D6A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040" y="1939121"/>
            <a:ext cx="6941303" cy="435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5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5739F3-FB24-4F94-BCBB-3CF26563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77" y="1025571"/>
            <a:ext cx="8490314" cy="5327954"/>
          </a:xfrm>
          <a:prstGeom prst="rect">
            <a:avLst/>
          </a:prstGeom>
        </p:spPr>
      </p:pic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273034" y="1635727"/>
            <a:ext cx="2105788" cy="2245808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、侧边栏选择门窗算量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2</a:t>
            </a:r>
            <a:r>
              <a:rPr lang="zh-CN" altLang="en-US" sz="1000" dirty="0"/>
              <a:t>、按提示在</a:t>
            </a:r>
            <a:r>
              <a:rPr lang="en-US" altLang="zh-CN" sz="1000" dirty="0"/>
              <a:t>CAD</a:t>
            </a:r>
            <a:r>
              <a:rPr lang="zh-CN" altLang="en-US" sz="1000" dirty="0"/>
              <a:t>底部输入选择门窗的方式：平面图</a:t>
            </a:r>
            <a:r>
              <a:rPr lang="en-US" altLang="zh-CN" sz="1000" dirty="0"/>
              <a:t>(T) </a:t>
            </a:r>
            <a:r>
              <a:rPr lang="zh-CN" altLang="en-US" sz="1000" dirty="0"/>
              <a:t>立面图</a:t>
            </a:r>
            <a:r>
              <a:rPr lang="en-US" altLang="zh-CN" sz="1000" dirty="0"/>
              <a:t>(F)</a:t>
            </a:r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3</a:t>
            </a:r>
            <a:r>
              <a:rPr lang="zh-CN" altLang="en-US" sz="1000" dirty="0"/>
              <a:t>、框选需要生成门窗算量的门窗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4</a:t>
            </a:r>
            <a:r>
              <a:rPr lang="zh-CN" altLang="en-US" sz="1000" dirty="0"/>
              <a:t>、选择门窗算量</a:t>
            </a:r>
            <a:r>
              <a:rPr lang="en-US" altLang="zh-CN" sz="1000" dirty="0"/>
              <a:t>excel</a:t>
            </a:r>
            <a:r>
              <a:rPr lang="zh-CN" altLang="en-US" sz="1000" dirty="0"/>
              <a:t>文件的名称和保存路径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5</a:t>
            </a:r>
            <a:r>
              <a:rPr lang="zh-CN" altLang="en-US" sz="1000" dirty="0"/>
              <a:t>、生成门窗算量报表文件</a:t>
            </a:r>
            <a:endParaRPr lang="en-US" altLang="zh-CN" sz="10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E5C642-1D74-4EBF-AEE2-7F2CB0F86353}"/>
              </a:ext>
            </a:extLst>
          </p:cNvPr>
          <p:cNvSpPr/>
          <p:nvPr/>
        </p:nvSpPr>
        <p:spPr>
          <a:xfrm>
            <a:off x="3494253" y="1962812"/>
            <a:ext cx="4288308" cy="3320388"/>
          </a:xfrm>
          <a:prstGeom prst="roundRect">
            <a:avLst>
              <a:gd name="adj" fmla="val 4916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0709278-52D4-475C-B7DD-6CB23A79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63" y="1962812"/>
            <a:ext cx="1967702" cy="2151988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1485899" y="3734974"/>
            <a:ext cx="998376" cy="246459"/>
          </a:xfrm>
          <a:prstGeom prst="roundRect">
            <a:avLst>
              <a:gd name="adj" fmla="val 11308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004DCE-B0A9-41F2-A3A5-CC69D32C0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308" y="1935039"/>
            <a:ext cx="5374490" cy="35100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5143FBE-B985-4B54-A513-15128948903D}"/>
              </a:ext>
            </a:extLst>
          </p:cNvPr>
          <p:cNvSpPr/>
          <p:nvPr/>
        </p:nvSpPr>
        <p:spPr>
          <a:xfrm>
            <a:off x="2238896" y="6337977"/>
            <a:ext cx="5153306" cy="458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200000"/>
              </a:lnSpc>
              <a:buSzPct val="70000"/>
              <a:buFont typeface="Wingdings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门窗算量前需先进行门窗深化设计，设置型材和玻璃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F82FC31-6E32-43F6-9DA0-8CBC1F70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门窗算量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29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9993E9B-3FCD-4B4C-B6D3-D27EE6173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门窗算量表</a:t>
            </a:r>
            <a:b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D3B5E5-3801-45D0-8AB7-A07877D99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49" y="183405"/>
            <a:ext cx="6179934" cy="4104659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241F3E6-04AE-C842-BC46-2DD07AB6F098}"/>
              </a:ext>
            </a:extLst>
          </p:cNvPr>
          <p:cNvSpPr/>
          <p:nvPr/>
        </p:nvSpPr>
        <p:spPr>
          <a:xfrm>
            <a:off x="9690447" y="5823774"/>
            <a:ext cx="1308050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zh-CN" altLang="en-US" sz="1400" dirty="0">
                <a:solidFill>
                  <a:srgbClr val="000000"/>
                </a:solidFill>
                <a:latin typeface="Helvetica Neue Medium"/>
                <a:sym typeface="微软雅黑" panose="020B0503020204020204" pitchFamily="34" charset="-122"/>
              </a:rPr>
              <a:t>门窗算量汇总表</a:t>
            </a:r>
            <a:endParaRPr lang="en-US" altLang="zh-CN" sz="1400" dirty="0">
              <a:solidFill>
                <a:srgbClr val="000000"/>
              </a:solidFill>
              <a:latin typeface="Helvetica Neue Medium"/>
              <a:sym typeface="微软雅黑" panose="020B0503020204020204" pitchFamily="34" charset="-122"/>
            </a:endParaRPr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A82F4BFB-6253-0C4B-98C8-5427757CD8F3}"/>
              </a:ext>
            </a:extLst>
          </p:cNvPr>
          <p:cNvSpPr/>
          <p:nvPr/>
        </p:nvSpPr>
        <p:spPr>
          <a:xfrm>
            <a:off x="4770400" y="2183428"/>
            <a:ext cx="766800" cy="458539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299B7E8-5C8A-0049-A716-F5D3FBABA40F}"/>
              </a:ext>
            </a:extLst>
          </p:cNvPr>
          <p:cNvSpPr txBox="1"/>
          <p:nvPr/>
        </p:nvSpPr>
        <p:spPr>
          <a:xfrm>
            <a:off x="4793313" y="1925082"/>
            <a:ext cx="76944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zh-CN" altLang="en-US" sz="1400" dirty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导出算量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EF4D42B9-C29F-5B42-920C-642A3A3B7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12" y="1109992"/>
            <a:ext cx="3874034" cy="240415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1DBAC3B-0D3E-354A-A8B1-536EBED56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980" y="1635462"/>
            <a:ext cx="1598391" cy="150237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9794F49-B644-4E13-87BA-BB0825EFC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813" y="4299976"/>
            <a:ext cx="8554634" cy="223816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07A8A6A-8D37-4BF2-9723-1754174AC470}"/>
              </a:ext>
            </a:extLst>
          </p:cNvPr>
          <p:cNvSpPr/>
          <p:nvPr/>
        </p:nvSpPr>
        <p:spPr>
          <a:xfrm>
            <a:off x="10683916" y="4410385"/>
            <a:ext cx="925951" cy="3014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zh-CN" altLang="en-US" sz="1400" dirty="0">
                <a:solidFill>
                  <a:srgbClr val="000000"/>
                </a:solidFill>
                <a:latin typeface="Helvetica Neue Medium"/>
                <a:sym typeface="微软雅黑" panose="020B0503020204020204" pitchFamily="34" charset="-122"/>
              </a:rPr>
              <a:t>单个门窗算量表</a:t>
            </a:r>
            <a:endParaRPr lang="en-US" altLang="zh-CN" sz="1400" dirty="0">
              <a:solidFill>
                <a:srgbClr val="000000"/>
              </a:solidFill>
              <a:latin typeface="Helvetica Neue Medium"/>
              <a:sym typeface="微软雅黑" panose="020B0503020204020204" pitchFamily="34" charset="-122"/>
            </a:endParaRPr>
          </a:p>
        </p:txBody>
      </p:sp>
      <p:sp>
        <p:nvSpPr>
          <p:cNvPr id="9" name="箭头: 圆角右 8">
            <a:extLst>
              <a:ext uri="{FF2B5EF4-FFF2-40B4-BE49-F238E27FC236}">
                <a16:creationId xmlns:a16="http://schemas.microsoft.com/office/drawing/2014/main" id="{31791DE4-38D3-4C8F-9304-122F0ADC908D}"/>
              </a:ext>
            </a:extLst>
          </p:cNvPr>
          <p:cNvSpPr/>
          <p:nvPr/>
        </p:nvSpPr>
        <p:spPr>
          <a:xfrm rot="10800000">
            <a:off x="9906000" y="4872671"/>
            <a:ext cx="1174831" cy="737400"/>
          </a:xfrm>
          <a:prstGeom prst="bentArrow">
            <a:avLst/>
          </a:prstGeom>
          <a:solidFill>
            <a:schemeClr val="accent4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9022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B356818-5ABC-4167-BA99-13785621B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栏杆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A9C8CF-83FC-4322-8F9E-3CDC1C25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52" y="1055573"/>
            <a:ext cx="8449459" cy="4936763"/>
          </a:xfrm>
          <a:prstGeom prst="rect">
            <a:avLst/>
          </a:prstGeom>
        </p:spPr>
      </p:pic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289130" y="1815944"/>
            <a:ext cx="2105788" cy="995836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、侧边栏选择栏杆</a:t>
            </a:r>
            <a:endParaRPr lang="en-US" altLang="zh-CN" sz="1000" dirty="0"/>
          </a:p>
        </p:txBody>
      </p:sp>
      <p:sp>
        <p:nvSpPr>
          <p:cNvPr id="28" name="圆角矩形标注 67">
            <a:extLst>
              <a:ext uri="{FF2B5EF4-FFF2-40B4-BE49-F238E27FC236}">
                <a16:creationId xmlns:a16="http://schemas.microsoft.com/office/drawing/2014/main" id="{127F0ADE-F6B5-EB40-B510-918E1C311167}"/>
              </a:ext>
            </a:extLst>
          </p:cNvPr>
          <p:cNvSpPr/>
          <p:nvPr/>
        </p:nvSpPr>
        <p:spPr>
          <a:xfrm>
            <a:off x="9289130" y="3176115"/>
            <a:ext cx="2105788" cy="995836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2</a:t>
            </a:r>
            <a:r>
              <a:rPr lang="zh-CN" altLang="en-US" sz="1000" dirty="0"/>
              <a:t>、设置栏杆高度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3</a:t>
            </a:r>
            <a:r>
              <a:rPr lang="zh-CN" altLang="en-US" sz="1000" dirty="0"/>
              <a:t>、选择或输入栏杆长度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4</a:t>
            </a:r>
            <a:r>
              <a:rPr lang="zh-CN" altLang="en-US" sz="1000" dirty="0"/>
              <a:t>、选择栏杆类型</a:t>
            </a:r>
            <a:endParaRPr lang="en-US" altLang="zh-CN" sz="1000" dirty="0"/>
          </a:p>
        </p:txBody>
      </p:sp>
      <p:sp>
        <p:nvSpPr>
          <p:cNvPr id="29" name="圆角矩形标注 67">
            <a:extLst>
              <a:ext uri="{FF2B5EF4-FFF2-40B4-BE49-F238E27FC236}">
                <a16:creationId xmlns:a16="http://schemas.microsoft.com/office/drawing/2014/main" id="{D6B3D851-E7B0-D14E-8DB0-42F93E4AA494}"/>
              </a:ext>
            </a:extLst>
          </p:cNvPr>
          <p:cNvSpPr/>
          <p:nvPr/>
        </p:nvSpPr>
        <p:spPr>
          <a:xfrm>
            <a:off x="9289130" y="4536285"/>
            <a:ext cx="2105788" cy="995836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5</a:t>
            </a:r>
            <a:r>
              <a:rPr lang="zh-CN" altLang="en-US" sz="1000" dirty="0"/>
              <a:t>、点击插入按钮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6</a:t>
            </a:r>
            <a:r>
              <a:rPr lang="zh-CN" altLang="en-US" sz="1000" dirty="0"/>
              <a:t>、在</a:t>
            </a:r>
            <a:r>
              <a:rPr lang="en-US" altLang="zh-CN" sz="1000" dirty="0"/>
              <a:t>CAD</a:t>
            </a:r>
            <a:r>
              <a:rPr lang="zh-CN" altLang="en-US" sz="1000" dirty="0"/>
              <a:t>图上选择插入点生成栏杆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535535" y="2684086"/>
            <a:ext cx="1031126" cy="255389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1B235F-9108-41DD-8674-A6C1E7F4B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102" y="2432599"/>
            <a:ext cx="3356901" cy="1992803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E5C642-1D74-4EBF-AEE2-7F2CB0F86353}"/>
              </a:ext>
            </a:extLst>
          </p:cNvPr>
          <p:cNvSpPr/>
          <p:nvPr/>
        </p:nvSpPr>
        <p:spPr>
          <a:xfrm>
            <a:off x="2043102" y="2398745"/>
            <a:ext cx="3356901" cy="2057137"/>
          </a:xfrm>
          <a:prstGeom prst="roundRect">
            <a:avLst>
              <a:gd name="adj" fmla="val 2715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1809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F3ADF9-F2AE-47BD-B4C2-4A555FB67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64" y="1001756"/>
            <a:ext cx="8423126" cy="4921377"/>
          </a:xfrm>
          <a:prstGeom prst="rect">
            <a:avLst/>
          </a:prstGeom>
        </p:spPr>
      </p:pic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305458" y="1501836"/>
            <a:ext cx="2105788" cy="882776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、侧边栏厨卫</a:t>
            </a:r>
            <a:r>
              <a:rPr lang="en-US" altLang="zh-CN" sz="1000" dirty="0"/>
              <a:t>-</a:t>
            </a:r>
            <a:r>
              <a:rPr lang="zh-CN" altLang="en-US" sz="1000" dirty="0"/>
              <a:t>厨房设计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2</a:t>
            </a:r>
            <a:r>
              <a:rPr lang="zh-CN" altLang="en-US" sz="1000" dirty="0"/>
              <a:t>、弹出厨房设计对话框</a:t>
            </a:r>
            <a:endParaRPr lang="en-US" altLang="zh-CN" sz="1000" dirty="0"/>
          </a:p>
        </p:txBody>
      </p:sp>
      <p:sp>
        <p:nvSpPr>
          <p:cNvPr id="28" name="圆角矩形标注 67">
            <a:extLst>
              <a:ext uri="{FF2B5EF4-FFF2-40B4-BE49-F238E27FC236}">
                <a16:creationId xmlns:a16="http://schemas.microsoft.com/office/drawing/2014/main" id="{127F0ADE-F6B5-EB40-B510-918E1C311167}"/>
              </a:ext>
            </a:extLst>
          </p:cNvPr>
          <p:cNvSpPr/>
          <p:nvPr/>
        </p:nvSpPr>
        <p:spPr>
          <a:xfrm>
            <a:off x="9305458" y="2517001"/>
            <a:ext cx="2105788" cy="1410303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3</a:t>
            </a:r>
            <a:r>
              <a:rPr lang="zh-CN" altLang="en-US" sz="1000" dirty="0"/>
              <a:t>、点击厨房范围按钮，在</a:t>
            </a:r>
            <a:r>
              <a:rPr lang="en-US" altLang="zh-CN" sz="1000" dirty="0"/>
              <a:t>CAD</a:t>
            </a:r>
            <a:r>
              <a:rPr lang="zh-CN" altLang="en-US" sz="1000" dirty="0"/>
              <a:t>上选择厨房范围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4</a:t>
            </a:r>
            <a:r>
              <a:rPr lang="zh-CN" altLang="en-US" sz="1000" dirty="0"/>
              <a:t>、点击厨房门方向和厨房窗方向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5</a:t>
            </a:r>
            <a:r>
              <a:rPr lang="zh-CN" altLang="en-US" sz="1000" dirty="0"/>
              <a:t>、选择厨房类型和是否含排气道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6</a:t>
            </a:r>
            <a:r>
              <a:rPr lang="zh-CN" altLang="en-US" sz="1000" dirty="0"/>
              <a:t>、搜索原型</a:t>
            </a:r>
            <a:endParaRPr lang="en-US" altLang="zh-CN" sz="1000" dirty="0"/>
          </a:p>
        </p:txBody>
      </p:sp>
      <p:sp>
        <p:nvSpPr>
          <p:cNvPr id="29" name="圆角矩形标注 67">
            <a:extLst>
              <a:ext uri="{FF2B5EF4-FFF2-40B4-BE49-F238E27FC236}">
                <a16:creationId xmlns:a16="http://schemas.microsoft.com/office/drawing/2014/main" id="{D6B3D851-E7B0-D14E-8DB0-42F93E4AA494}"/>
              </a:ext>
            </a:extLst>
          </p:cNvPr>
          <p:cNvSpPr/>
          <p:nvPr/>
        </p:nvSpPr>
        <p:spPr>
          <a:xfrm>
            <a:off x="9305458" y="4070116"/>
            <a:ext cx="2105788" cy="995836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7</a:t>
            </a:r>
            <a:r>
              <a:rPr lang="zh-CN" altLang="en-US" sz="1000" dirty="0"/>
              <a:t>、设置厨房水盆类型、冰箱类型、灶台类型等属性参卫生间数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8</a:t>
            </a:r>
            <a:r>
              <a:rPr lang="zh-CN" altLang="en-US" sz="1000" dirty="0"/>
              <a:t>、设置厨房烟道信息</a:t>
            </a:r>
            <a:endParaRPr lang="en-US" altLang="zh-CN" sz="1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CBDF0D-52FD-4B4F-871C-D577A7D6B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177" y="2156808"/>
            <a:ext cx="3040644" cy="2236664"/>
          </a:xfrm>
          <a:prstGeom prst="rect">
            <a:avLst/>
          </a:prstGeom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DB8326E-94D2-426F-B0B0-26540C0A62CB}"/>
              </a:ext>
            </a:extLst>
          </p:cNvPr>
          <p:cNvSpPr/>
          <p:nvPr/>
        </p:nvSpPr>
        <p:spPr>
          <a:xfrm>
            <a:off x="1988178" y="2148804"/>
            <a:ext cx="3047296" cy="2264988"/>
          </a:xfrm>
          <a:prstGeom prst="roundRect">
            <a:avLst>
              <a:gd name="adj" fmla="val 7032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1D2A19A-F223-4D00-A197-2A1F53F29726}"/>
              </a:ext>
            </a:extLst>
          </p:cNvPr>
          <p:cNvSpPr/>
          <p:nvPr/>
        </p:nvSpPr>
        <p:spPr>
          <a:xfrm>
            <a:off x="5267908" y="2773256"/>
            <a:ext cx="2098092" cy="1463463"/>
          </a:xfrm>
          <a:prstGeom prst="roundRect">
            <a:avLst>
              <a:gd name="adj" fmla="val 7032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545212" y="2957139"/>
            <a:ext cx="945401" cy="255389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13" name="圆角矩形标注 67">
            <a:extLst>
              <a:ext uri="{FF2B5EF4-FFF2-40B4-BE49-F238E27FC236}">
                <a16:creationId xmlns:a16="http://schemas.microsoft.com/office/drawing/2014/main" id="{75031C45-0294-4C3D-BE81-65BD1E8C3B7E}"/>
              </a:ext>
            </a:extLst>
          </p:cNvPr>
          <p:cNvSpPr/>
          <p:nvPr/>
        </p:nvSpPr>
        <p:spPr>
          <a:xfrm>
            <a:off x="9305458" y="5208764"/>
            <a:ext cx="2105788" cy="833449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9</a:t>
            </a:r>
            <a:r>
              <a:rPr lang="zh-CN" altLang="en-US" sz="1000" dirty="0"/>
              <a:t>、设置视图是否镜像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10</a:t>
            </a:r>
            <a:r>
              <a:rPr lang="zh-CN" altLang="en-US" sz="1000" dirty="0"/>
              <a:t>、点击插入按钮生成厨房设计</a:t>
            </a:r>
            <a:endParaRPr lang="en-US" altLang="zh-CN" sz="1000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E5F5210-EB6B-41F4-8C09-230A4439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厨房生成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489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394709-6386-4737-A800-8B4D10EC6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55" y="1065613"/>
            <a:ext cx="8421887" cy="4926568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1D2A19A-F223-4D00-A197-2A1F53F29726}"/>
              </a:ext>
            </a:extLst>
          </p:cNvPr>
          <p:cNvSpPr/>
          <p:nvPr/>
        </p:nvSpPr>
        <p:spPr>
          <a:xfrm>
            <a:off x="5804244" y="2918321"/>
            <a:ext cx="1490636" cy="2135055"/>
          </a:xfrm>
          <a:prstGeom prst="roundRect">
            <a:avLst>
              <a:gd name="adj" fmla="val 7032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512555" y="3004764"/>
            <a:ext cx="945401" cy="255389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F3577F-0FB1-4731-B0CD-43690713E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932" y="2162550"/>
            <a:ext cx="3040644" cy="2236664"/>
          </a:xfrm>
          <a:prstGeom prst="rect">
            <a:avLst/>
          </a:prstGeom>
        </p:spPr>
      </p:pic>
      <p:sp>
        <p:nvSpPr>
          <p:cNvPr id="13" name="圆角矩形标注 67">
            <a:extLst>
              <a:ext uri="{FF2B5EF4-FFF2-40B4-BE49-F238E27FC236}">
                <a16:creationId xmlns:a16="http://schemas.microsoft.com/office/drawing/2014/main" id="{2B4A89BB-7713-49F5-B320-265C8A9521F8}"/>
              </a:ext>
            </a:extLst>
          </p:cNvPr>
          <p:cNvSpPr/>
          <p:nvPr/>
        </p:nvSpPr>
        <p:spPr>
          <a:xfrm>
            <a:off x="9272801" y="1501836"/>
            <a:ext cx="2105788" cy="820023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、侧边栏厨卫</a:t>
            </a:r>
            <a:r>
              <a:rPr lang="en-US" altLang="zh-CN" sz="1000" dirty="0"/>
              <a:t>-</a:t>
            </a:r>
            <a:r>
              <a:rPr lang="zh-CN" altLang="en-US" sz="1000" dirty="0"/>
              <a:t>卫生间设计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2</a:t>
            </a:r>
            <a:r>
              <a:rPr lang="zh-CN" altLang="en-US" sz="1000" dirty="0"/>
              <a:t>、弹出卫生间设计对话框</a:t>
            </a:r>
            <a:endParaRPr lang="en-US" altLang="zh-CN" sz="1000" dirty="0"/>
          </a:p>
        </p:txBody>
      </p:sp>
      <p:sp>
        <p:nvSpPr>
          <p:cNvPr id="14" name="圆角矩形标注 67">
            <a:extLst>
              <a:ext uri="{FF2B5EF4-FFF2-40B4-BE49-F238E27FC236}">
                <a16:creationId xmlns:a16="http://schemas.microsoft.com/office/drawing/2014/main" id="{522A8943-0F5C-4D22-AB39-FFCE30F6D8A6}"/>
              </a:ext>
            </a:extLst>
          </p:cNvPr>
          <p:cNvSpPr/>
          <p:nvPr/>
        </p:nvSpPr>
        <p:spPr>
          <a:xfrm>
            <a:off x="9243292" y="2454252"/>
            <a:ext cx="2105788" cy="1410303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3</a:t>
            </a:r>
            <a:r>
              <a:rPr lang="zh-CN" altLang="en-US" sz="1000" dirty="0"/>
              <a:t>、点击卫生间范围按钮，在</a:t>
            </a:r>
            <a:r>
              <a:rPr lang="en-US" altLang="zh-CN" sz="1000" dirty="0"/>
              <a:t>CAD</a:t>
            </a:r>
            <a:r>
              <a:rPr lang="zh-CN" altLang="en-US" sz="1000" dirty="0"/>
              <a:t>上选择卫生间范围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4</a:t>
            </a:r>
            <a:r>
              <a:rPr lang="zh-CN" altLang="en-US" sz="1000" dirty="0"/>
              <a:t>、点击卫生间门方向和窗方向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5</a:t>
            </a:r>
            <a:r>
              <a:rPr lang="zh-CN" altLang="en-US" sz="1000" dirty="0"/>
              <a:t>、选择卫生间类型和是否含排气道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6</a:t>
            </a:r>
            <a:r>
              <a:rPr lang="zh-CN" altLang="en-US" sz="1000" dirty="0"/>
              <a:t>、搜索原型</a:t>
            </a:r>
            <a:endParaRPr lang="en-US" altLang="zh-CN" sz="1000" dirty="0"/>
          </a:p>
        </p:txBody>
      </p:sp>
      <p:sp>
        <p:nvSpPr>
          <p:cNvPr id="16" name="圆角矩形标注 67">
            <a:extLst>
              <a:ext uri="{FF2B5EF4-FFF2-40B4-BE49-F238E27FC236}">
                <a16:creationId xmlns:a16="http://schemas.microsoft.com/office/drawing/2014/main" id="{78A0A45E-8E32-4804-8801-2B73510D1442}"/>
              </a:ext>
            </a:extLst>
          </p:cNvPr>
          <p:cNvSpPr/>
          <p:nvPr/>
        </p:nvSpPr>
        <p:spPr>
          <a:xfrm>
            <a:off x="9243292" y="4007367"/>
            <a:ext cx="2105788" cy="995836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7</a:t>
            </a:r>
            <a:r>
              <a:rPr lang="zh-CN" altLang="en-US" sz="1000" dirty="0"/>
              <a:t>、设置卫生间台盆类型、马桶类型、盥洗区类型等属性参数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8</a:t>
            </a:r>
            <a:r>
              <a:rPr lang="zh-CN" altLang="en-US" sz="1000" dirty="0"/>
              <a:t>、设置卫生间烟道信息</a:t>
            </a:r>
          </a:p>
        </p:txBody>
      </p:sp>
      <p:sp>
        <p:nvSpPr>
          <p:cNvPr id="19" name="圆角矩形标注 67">
            <a:extLst>
              <a:ext uri="{FF2B5EF4-FFF2-40B4-BE49-F238E27FC236}">
                <a16:creationId xmlns:a16="http://schemas.microsoft.com/office/drawing/2014/main" id="{64946A90-4C5F-4BF9-AADF-99637E5FA7BE}"/>
              </a:ext>
            </a:extLst>
          </p:cNvPr>
          <p:cNvSpPr/>
          <p:nvPr/>
        </p:nvSpPr>
        <p:spPr>
          <a:xfrm>
            <a:off x="9272801" y="5154977"/>
            <a:ext cx="2105788" cy="833449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9</a:t>
            </a:r>
            <a:r>
              <a:rPr lang="zh-CN" altLang="en-US" sz="1000" dirty="0"/>
              <a:t>、设置视图是否镜像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10</a:t>
            </a:r>
            <a:r>
              <a:rPr lang="zh-CN" altLang="en-US" sz="1000" dirty="0"/>
              <a:t>、点击插入按钮生成卫生间设计</a:t>
            </a:r>
            <a:endParaRPr lang="en-US" altLang="zh-CN" sz="10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E1D1B4-5550-4269-87D8-6A6AFD14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卫生间生成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DB8326E-94D2-426F-B0B0-26540C0A62CB}"/>
              </a:ext>
            </a:extLst>
          </p:cNvPr>
          <p:cNvSpPr/>
          <p:nvPr/>
        </p:nvSpPr>
        <p:spPr>
          <a:xfrm>
            <a:off x="1905941" y="2097108"/>
            <a:ext cx="3214699" cy="2413931"/>
          </a:xfrm>
          <a:prstGeom prst="roundRect">
            <a:avLst>
              <a:gd name="adj" fmla="val 7032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1903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1B23BD-B1D7-403B-82FD-71E07A8B5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86" y="1064658"/>
            <a:ext cx="8448313" cy="4936093"/>
          </a:xfrm>
          <a:prstGeom prst="rect">
            <a:avLst/>
          </a:prstGeom>
        </p:spPr>
      </p:pic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321787" y="1501836"/>
            <a:ext cx="2105788" cy="1160682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、侧边栏选择空调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2</a:t>
            </a:r>
            <a:r>
              <a:rPr lang="zh-CN" altLang="en-US" sz="1000" dirty="0"/>
              <a:t>、弹出空调设计对话框</a:t>
            </a:r>
            <a:endParaRPr lang="en-US" altLang="zh-CN" sz="1000" dirty="0"/>
          </a:p>
        </p:txBody>
      </p:sp>
      <p:sp>
        <p:nvSpPr>
          <p:cNvPr id="28" name="圆角矩形标注 67">
            <a:extLst>
              <a:ext uri="{FF2B5EF4-FFF2-40B4-BE49-F238E27FC236}">
                <a16:creationId xmlns:a16="http://schemas.microsoft.com/office/drawing/2014/main" id="{127F0ADE-F6B5-EB40-B510-918E1C311167}"/>
              </a:ext>
            </a:extLst>
          </p:cNvPr>
          <p:cNvSpPr/>
          <p:nvPr/>
        </p:nvSpPr>
        <p:spPr>
          <a:xfrm>
            <a:off x="9321787" y="2841813"/>
            <a:ext cx="2105788" cy="1160682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3</a:t>
            </a:r>
            <a:r>
              <a:rPr lang="zh-CN" altLang="en-US" sz="1000" dirty="0"/>
              <a:t>、选择空调匹数、空调水管位置、是否含冷凝水管及冷凝水管位置</a:t>
            </a:r>
            <a:endParaRPr lang="en-US" altLang="zh-CN" sz="1000" dirty="0"/>
          </a:p>
          <a:p>
            <a:pPr algn="l">
              <a:lnSpc>
                <a:spcPct val="150000"/>
              </a:lnSpc>
            </a:pPr>
            <a:r>
              <a:rPr lang="en-US" altLang="zh-CN" sz="1000" dirty="0"/>
              <a:t>4</a:t>
            </a:r>
            <a:r>
              <a:rPr lang="zh-CN" altLang="en-US" sz="1000" dirty="0"/>
              <a:t>、设置视图是否左右、上下镜像</a:t>
            </a:r>
            <a:endParaRPr lang="en-US" altLang="zh-CN" sz="1000" dirty="0"/>
          </a:p>
        </p:txBody>
      </p:sp>
      <p:sp>
        <p:nvSpPr>
          <p:cNvPr id="29" name="圆角矩形标注 67">
            <a:extLst>
              <a:ext uri="{FF2B5EF4-FFF2-40B4-BE49-F238E27FC236}">
                <a16:creationId xmlns:a16="http://schemas.microsoft.com/office/drawing/2014/main" id="{D6B3D851-E7B0-D14E-8DB0-42F93E4AA494}"/>
              </a:ext>
            </a:extLst>
          </p:cNvPr>
          <p:cNvSpPr/>
          <p:nvPr/>
        </p:nvSpPr>
        <p:spPr>
          <a:xfrm>
            <a:off x="9321787" y="4192345"/>
            <a:ext cx="2105788" cy="1160682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5</a:t>
            </a:r>
            <a:r>
              <a:rPr lang="zh-CN" altLang="en-US" sz="1000" dirty="0"/>
              <a:t>、点击插入按钮，在</a:t>
            </a:r>
            <a:r>
              <a:rPr lang="en-US" altLang="zh-CN" sz="1000" dirty="0"/>
              <a:t>CAD</a:t>
            </a:r>
            <a:r>
              <a:rPr lang="zh-CN" altLang="en-US" sz="1000" dirty="0"/>
              <a:t>上选择插入点生成空调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DB8326E-94D2-426F-B0B0-26540C0A62CB}"/>
              </a:ext>
            </a:extLst>
          </p:cNvPr>
          <p:cNvSpPr/>
          <p:nvPr/>
        </p:nvSpPr>
        <p:spPr>
          <a:xfrm>
            <a:off x="5879024" y="3846134"/>
            <a:ext cx="1743708" cy="1050986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574786" y="3213236"/>
            <a:ext cx="998199" cy="255389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494BE1-ABEC-4057-BF75-F61034078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729" y="3429000"/>
            <a:ext cx="2800593" cy="1345047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E5C642-1D74-4EBF-AEE2-7F2CB0F86353}"/>
              </a:ext>
            </a:extLst>
          </p:cNvPr>
          <p:cNvSpPr/>
          <p:nvPr/>
        </p:nvSpPr>
        <p:spPr>
          <a:xfrm>
            <a:off x="2643235" y="3371066"/>
            <a:ext cx="2911048" cy="1526054"/>
          </a:xfrm>
          <a:prstGeom prst="roundRect">
            <a:avLst>
              <a:gd name="adj" fmla="val 8415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F698148-D244-4A3E-A378-89136459E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空调生成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025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64E52D88-90EE-C94D-8AA8-DF164D8936F9}"/>
              </a:ext>
            </a:extLst>
          </p:cNvPr>
          <p:cNvSpPr/>
          <p:nvPr/>
        </p:nvSpPr>
        <p:spPr>
          <a:xfrm>
            <a:off x="1789611" y="2614722"/>
            <a:ext cx="1214846" cy="230832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圆角矩形标注 67">
            <a:extLst>
              <a:ext uri="{FF2B5EF4-FFF2-40B4-BE49-F238E27FC236}">
                <a16:creationId xmlns:a16="http://schemas.microsoft.com/office/drawing/2014/main" id="{7047EA8A-40C7-5A4E-87FD-79CF2AB8C1DC}"/>
              </a:ext>
            </a:extLst>
          </p:cNvPr>
          <p:cNvSpPr/>
          <p:nvPr/>
        </p:nvSpPr>
        <p:spPr>
          <a:xfrm>
            <a:off x="9476714" y="1420194"/>
            <a:ext cx="2105788" cy="1412653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、侧边栏选择项目管理选项卡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2</a:t>
            </a:r>
            <a:r>
              <a:rPr lang="zh-CN" altLang="en-US" sz="1000" dirty="0"/>
              <a:t>、在侧边栏列出用户参与的项目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3</a:t>
            </a:r>
            <a:r>
              <a:rPr lang="zh-CN" altLang="en-US" sz="1000" dirty="0"/>
              <a:t>、单击选择项目弹出当前项目的项目文件管理对话框</a:t>
            </a:r>
            <a:endParaRPr lang="en-US" altLang="zh-CN" sz="1000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8570BF3-37D2-4F47-874C-A4172EDDA5D5}"/>
              </a:ext>
            </a:extLst>
          </p:cNvPr>
          <p:cNvGrpSpPr/>
          <p:nvPr/>
        </p:nvGrpSpPr>
        <p:grpSpPr>
          <a:xfrm>
            <a:off x="699098" y="913129"/>
            <a:ext cx="8255350" cy="5143017"/>
            <a:chOff x="1319795" y="2687985"/>
            <a:chExt cx="16289757" cy="10115550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908470AF-C0AD-784E-A9E3-432822D16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9795" y="2687985"/>
              <a:ext cx="16289757" cy="1011555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8F99B7D0-B59E-CA43-BCD0-DE9C000FA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1148" y="4267200"/>
              <a:ext cx="11292726" cy="6087485"/>
            </a:xfrm>
            <a:prstGeom prst="rect">
              <a:avLst/>
            </a:prstGeom>
            <a:ln>
              <a:noFill/>
            </a:ln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1BECC73-74D3-C941-9072-81F37B161709}"/>
                </a:ext>
              </a:extLst>
            </p:cNvPr>
            <p:cNvSpPr/>
            <p:nvPr/>
          </p:nvSpPr>
          <p:spPr>
            <a:xfrm>
              <a:off x="14452601" y="6808792"/>
              <a:ext cx="1447799" cy="454012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algn="ctr" defTabSz="412750" hangingPunct="0"/>
              <a:endParaRPr lang="zh-CN" altLang="en-US" sz="1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30" name="圆角矩形标注 67">
            <a:extLst>
              <a:ext uri="{FF2B5EF4-FFF2-40B4-BE49-F238E27FC236}">
                <a16:creationId xmlns:a16="http://schemas.microsoft.com/office/drawing/2014/main" id="{58B60E41-530C-144C-880B-D54FACC7E337}"/>
              </a:ext>
            </a:extLst>
          </p:cNvPr>
          <p:cNvSpPr/>
          <p:nvPr/>
        </p:nvSpPr>
        <p:spPr>
          <a:xfrm>
            <a:off x="9476714" y="3031342"/>
            <a:ext cx="2105788" cy="2406464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4</a:t>
            </a:r>
            <a:r>
              <a:rPr lang="zh-CN" altLang="en-US" sz="1000" dirty="0"/>
              <a:t>、选择项目文件夹查看该文件夹下的项文件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5</a:t>
            </a:r>
            <a:r>
              <a:rPr lang="zh-CN" altLang="en-US" sz="1000" dirty="0"/>
              <a:t>、项目文件夹下右键进行项目文件夹的新建、删除、修改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6. </a:t>
            </a:r>
            <a:r>
              <a:rPr lang="zh-CN" altLang="en-US" sz="1000" dirty="0"/>
              <a:t>在项目文件查看列表可查看项目文件的信息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7</a:t>
            </a:r>
            <a:r>
              <a:rPr lang="zh-CN" altLang="en-US" sz="1000" dirty="0"/>
              <a:t>、点击下载、上传、删除等按钮对项目文件进行操作</a:t>
            </a:r>
            <a:endParaRPr lang="en-US" altLang="zh-CN" sz="1000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8D941F5-0783-416C-8C9E-BC9A6B73B025}"/>
              </a:ext>
            </a:extLst>
          </p:cNvPr>
          <p:cNvSpPr/>
          <p:nvPr/>
        </p:nvSpPr>
        <p:spPr>
          <a:xfrm>
            <a:off x="1378625" y="1966546"/>
            <a:ext cx="494999" cy="255389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EC9E679-8D17-426A-9487-1B499018561B}"/>
              </a:ext>
            </a:extLst>
          </p:cNvPr>
          <p:cNvSpPr/>
          <p:nvPr/>
        </p:nvSpPr>
        <p:spPr>
          <a:xfrm>
            <a:off x="914398" y="2221935"/>
            <a:ext cx="959226" cy="1053417"/>
          </a:xfrm>
          <a:prstGeom prst="roundRect">
            <a:avLst>
              <a:gd name="adj" fmla="val 8099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0F2CF9-1946-4BD3-893A-03929590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项目文件管理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91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 形 2"/>
          <p:cNvSpPr/>
          <p:nvPr/>
        </p:nvSpPr>
        <p:spPr>
          <a:xfrm flipH="1">
            <a:off x="9336424" y="2960856"/>
            <a:ext cx="576000" cy="936000"/>
          </a:xfrm>
          <a:prstGeom prst="corner">
            <a:avLst>
              <a:gd name="adj1" fmla="val 21616"/>
              <a:gd name="adj2" fmla="val 22427"/>
            </a:avLst>
          </a:prstGeom>
          <a:solidFill>
            <a:srgbClr val="2C3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4" name="L 形 3"/>
          <p:cNvSpPr/>
          <p:nvPr/>
        </p:nvSpPr>
        <p:spPr>
          <a:xfrm rot="10800000" flipH="1">
            <a:off x="2279577" y="2592506"/>
            <a:ext cx="576000" cy="936000"/>
          </a:xfrm>
          <a:prstGeom prst="corner">
            <a:avLst>
              <a:gd name="adj1" fmla="val 21616"/>
              <a:gd name="adj2" fmla="val 22427"/>
            </a:avLst>
          </a:prstGeom>
          <a:solidFill>
            <a:srgbClr val="2C3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23592" y="3357096"/>
            <a:ext cx="7344815" cy="81466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>
              <a:solidFill>
                <a:srgbClr val="2C3F85"/>
              </a:solidFill>
            </a:endParaRPr>
          </a:p>
        </p:txBody>
      </p:sp>
      <p:pic>
        <p:nvPicPr>
          <p:cNvPr id="7" name="图片 6" descr="F:\全国工程活动\文件\PPT\shijue.jpgshijue"/>
          <p:cNvPicPr>
            <a:picLocks noChangeAspect="1"/>
          </p:cNvPicPr>
          <p:nvPr/>
        </p:nvPicPr>
        <p:blipFill rotWithShape="1">
          <a:blip r:embed="rId2"/>
          <a:srcRect t="74038" b="1543"/>
          <a:stretch>
            <a:fillRect/>
          </a:stretch>
        </p:blipFill>
        <p:spPr>
          <a:xfrm>
            <a:off x="0" y="4431665"/>
            <a:ext cx="12208510" cy="2426970"/>
          </a:xfrm>
          <a:prstGeom prst="rect">
            <a:avLst/>
          </a:prstGeom>
        </p:spPr>
      </p:pic>
      <p:pic>
        <p:nvPicPr>
          <p:cNvPr id="8" name="图片 7" descr="F:\全国工程活动\文件\PPT\shijue.jpgshijue"/>
          <p:cNvPicPr>
            <a:picLocks noChangeAspect="1"/>
          </p:cNvPicPr>
          <p:nvPr/>
        </p:nvPicPr>
        <p:blipFill rotWithShape="1">
          <a:blip r:embed="rId2"/>
          <a:srcRect t="-1" b="78684"/>
          <a:stretch>
            <a:fillRect/>
          </a:stretch>
        </p:blipFill>
        <p:spPr>
          <a:xfrm>
            <a:off x="0" y="0"/>
            <a:ext cx="12208510" cy="1841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65644" y="2952127"/>
            <a:ext cx="7344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融创设计协同平台 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端操作指引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-0.24635 -0.07153 " pathEditMode="relative" rAng="0" ptsTypes="AA">
                                      <p:cBhvr>
                                        <p:cTn id="8" dur="500" spd="-99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18" y="-358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0.24674 0.1037 " pathEditMode="relative" rAng="0" ptsTypes="AA">
                                      <p:cBhvr>
                                        <p:cTn id="12" dur="500" spd="-99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31" y="51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bldLvl="0" animBg="1"/>
      <p:bldP spid="4" grpId="0" bldLvl="0" animBg="1"/>
      <p:bldP spid="4" grpId="1" bldLvl="0" animBg="1"/>
      <p:bldP spid="5" grpId="0" bldLvl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E62F0DD-467A-43A2-89C6-B92008362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系统功能框架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750919" y="1133912"/>
            <a:ext cx="10603937" cy="361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40000"/>
              </a:lnSpc>
              <a:buSzPct val="70000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协同办公平台是在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AUTOCAD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上进行二次开发的功能模块，通过界面集成、数据集成及标准集成，实现融创标准化设计协同工具。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492233" y="1919499"/>
            <a:ext cx="6992122" cy="33192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640037" y="3340173"/>
            <a:ext cx="6696512" cy="18204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027899" y="3507569"/>
            <a:ext cx="2048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2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2636674" y="2450096"/>
            <a:ext cx="6696512" cy="8517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4847838" y="2476982"/>
            <a:ext cx="2048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CAD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端功能模块</a:t>
            </a:r>
            <a:endParaRPr lang="zh-CN" altLang="en-US" sz="12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Rectangle 14"/>
          <p:cNvSpPr>
            <a:spLocks noChangeArrowheads="1"/>
          </p:cNvSpPr>
          <p:nvPr/>
        </p:nvSpPr>
        <p:spPr bwMode="auto">
          <a:xfrm>
            <a:off x="2818552" y="2837833"/>
            <a:ext cx="1332000" cy="3006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模块检索</a:t>
            </a:r>
          </a:p>
        </p:txBody>
      </p:sp>
      <p:sp>
        <p:nvSpPr>
          <p:cNvPr id="119" name="Rectangle 14"/>
          <p:cNvSpPr>
            <a:spLocks noChangeArrowheads="1"/>
          </p:cNvSpPr>
          <p:nvPr/>
        </p:nvSpPr>
        <p:spPr bwMode="auto">
          <a:xfrm>
            <a:off x="4494607" y="2832774"/>
            <a:ext cx="1332000" cy="3006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动态生成</a:t>
            </a:r>
          </a:p>
        </p:txBody>
      </p:sp>
      <p:sp>
        <p:nvSpPr>
          <p:cNvPr id="120" name="Rectangle 14"/>
          <p:cNvSpPr>
            <a:spLocks noChangeArrowheads="1"/>
          </p:cNvSpPr>
          <p:nvPr/>
        </p:nvSpPr>
        <p:spPr bwMode="auto">
          <a:xfrm>
            <a:off x="7866534" y="2811655"/>
            <a:ext cx="1332000" cy="300600"/>
          </a:xfrm>
          <a:prstGeom prst="rect">
            <a:avLst/>
          </a:prstGeom>
          <a:solidFill>
            <a:srgbClr val="C29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设计算量</a:t>
            </a:r>
          </a:p>
        </p:txBody>
      </p:sp>
      <p:sp>
        <p:nvSpPr>
          <p:cNvPr id="121" name="Rectangle 14"/>
          <p:cNvSpPr>
            <a:spLocks noChangeArrowheads="1"/>
          </p:cNvSpPr>
          <p:nvPr/>
        </p:nvSpPr>
        <p:spPr bwMode="auto">
          <a:xfrm>
            <a:off x="6170661" y="2834665"/>
            <a:ext cx="1332000" cy="300600"/>
          </a:xfrm>
          <a:prstGeom prst="rect">
            <a:avLst/>
          </a:prstGeom>
          <a:solidFill>
            <a:srgbClr val="C29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图纸管理</a:t>
            </a:r>
          </a:p>
        </p:txBody>
      </p:sp>
      <p:sp>
        <p:nvSpPr>
          <p:cNvPr id="123" name="Rectangle 14"/>
          <p:cNvSpPr>
            <a:spLocks noChangeArrowheads="1"/>
          </p:cNvSpPr>
          <p:nvPr/>
        </p:nvSpPr>
        <p:spPr bwMode="auto">
          <a:xfrm>
            <a:off x="7922507" y="4684325"/>
            <a:ext cx="1253634" cy="3114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用户及权限管理</a:t>
            </a:r>
          </a:p>
        </p:txBody>
      </p:sp>
      <p:sp>
        <p:nvSpPr>
          <p:cNvPr id="45" name="矩形 44"/>
          <p:cNvSpPr/>
          <p:nvPr/>
        </p:nvSpPr>
        <p:spPr>
          <a:xfrm>
            <a:off x="4888726" y="3370420"/>
            <a:ext cx="2048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端功能模块</a:t>
            </a:r>
            <a:endParaRPr lang="zh-CN" altLang="en-US" sz="12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9590391" y="6104494"/>
            <a:ext cx="2412043" cy="619694"/>
            <a:chOff x="63168" y="12044776"/>
            <a:chExt cx="6141666" cy="1237765"/>
          </a:xfrm>
        </p:grpSpPr>
        <p:sp>
          <p:nvSpPr>
            <p:cNvPr id="57" name="矩形 56"/>
            <p:cNvSpPr/>
            <p:nvPr/>
          </p:nvSpPr>
          <p:spPr>
            <a:xfrm>
              <a:off x="63168" y="12044776"/>
              <a:ext cx="6141666" cy="12377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6717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9" name="Rectangle 14"/>
            <p:cNvSpPr>
              <a:spLocks noChangeArrowheads="1"/>
            </p:cNvSpPr>
            <p:nvPr/>
          </p:nvSpPr>
          <p:spPr bwMode="auto">
            <a:xfrm>
              <a:off x="2915212" y="12231078"/>
              <a:ext cx="1225010" cy="907030"/>
            </a:xfrm>
            <a:prstGeom prst="rect">
              <a:avLst/>
            </a:prstGeom>
            <a:solidFill>
              <a:srgbClr val="E6B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一期系统功能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83757" y="12207541"/>
              <a:ext cx="820346" cy="922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图例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324693" y="12235091"/>
              <a:ext cx="1369932" cy="903016"/>
            </a:xfrm>
            <a:prstGeom prst="rect">
              <a:avLst/>
            </a:prstGeom>
            <a:solidFill>
              <a:srgbClr val="00336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84748" tIns="42374" rIns="84748" bIns="42374"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lvl="0" defTabSz="1296345">
                <a:defRPr sz="2400" kern="0">
                  <a:solidFill>
                    <a:srgbClr val="FFFFFF"/>
                  </a:solidFill>
                  <a:uLn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800" dirty="0"/>
                <a:t>外部系统功能</a:t>
              </a:r>
              <a:endParaRPr lang="en-US" altLang="zh-CN" sz="800" dirty="0"/>
            </a:p>
          </p:txBody>
        </p:sp>
        <p:sp>
          <p:nvSpPr>
            <p:cNvPr id="46" name="Rectangle 14"/>
            <p:cNvSpPr>
              <a:spLocks noChangeArrowheads="1"/>
            </p:cNvSpPr>
            <p:nvPr/>
          </p:nvSpPr>
          <p:spPr bwMode="auto">
            <a:xfrm>
              <a:off x="4411609" y="12231078"/>
              <a:ext cx="1225010" cy="9070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二期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系统功能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Rectangle 14">
            <a:extLst>
              <a:ext uri="{FF2B5EF4-FFF2-40B4-BE49-F238E27FC236}">
                <a16:creationId xmlns:a16="http://schemas.microsoft.com/office/drawing/2014/main" id="{FB028BBE-95F6-AE47-8901-9B0AAD9EC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5527" y="3710311"/>
            <a:ext cx="1292681" cy="309351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项目及图纸管理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47B0AB-619E-E248-B3D4-20E34FBAAD64}"/>
              </a:ext>
            </a:extLst>
          </p:cNvPr>
          <p:cNvSpPr/>
          <p:nvPr/>
        </p:nvSpPr>
        <p:spPr>
          <a:xfrm>
            <a:off x="1150750" y="5330346"/>
            <a:ext cx="9754608" cy="5626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9DFAD804-DAD4-8942-A94B-1AFB9E8FD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755" y="5476472"/>
            <a:ext cx="1767535" cy="30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34" name="Rectangle 14">
            <a:extLst>
              <a:ext uri="{FF2B5EF4-FFF2-40B4-BE49-F238E27FC236}">
                <a16:creationId xmlns:a16="http://schemas.microsoft.com/office/drawing/2014/main" id="{10B9F6C5-87B6-DC49-9C5B-48413B323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240" y="5483958"/>
            <a:ext cx="1767535" cy="30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IDM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23619016-D5D8-5D4C-A9E0-42C61F5E0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361" y="5474520"/>
            <a:ext cx="1767535" cy="300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BPM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F1CF201-8D96-AE4E-B043-FE080B00ACC7}"/>
              </a:ext>
            </a:extLst>
          </p:cNvPr>
          <p:cNvSpPr/>
          <p:nvPr/>
        </p:nvSpPr>
        <p:spPr>
          <a:xfrm>
            <a:off x="1162214" y="1942966"/>
            <a:ext cx="953865" cy="17713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2093721-CDAB-324A-A73E-591DCB9DFD52}"/>
              </a:ext>
            </a:extLst>
          </p:cNvPr>
          <p:cNvSpPr/>
          <p:nvPr/>
        </p:nvSpPr>
        <p:spPr>
          <a:xfrm>
            <a:off x="9951493" y="1931629"/>
            <a:ext cx="953865" cy="24747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1083671-643A-C748-9D34-35C8A5BD6DCD}"/>
              </a:ext>
            </a:extLst>
          </p:cNvPr>
          <p:cNvSpPr/>
          <p:nvPr/>
        </p:nvSpPr>
        <p:spPr>
          <a:xfrm>
            <a:off x="1150750" y="3736098"/>
            <a:ext cx="955399" cy="150260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F8EEB2D-38CF-CC4D-8A8B-BE4F33977F9A}"/>
              </a:ext>
            </a:extLst>
          </p:cNvPr>
          <p:cNvSpPr/>
          <p:nvPr/>
        </p:nvSpPr>
        <p:spPr>
          <a:xfrm>
            <a:off x="588332" y="2051740"/>
            <a:ext cx="2048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成本系统</a:t>
            </a:r>
            <a:endParaRPr lang="zh-CN" altLang="en-US" sz="12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Rectangle 14">
            <a:extLst>
              <a:ext uri="{FF2B5EF4-FFF2-40B4-BE49-F238E27FC236}">
                <a16:creationId xmlns:a16="http://schemas.microsoft.com/office/drawing/2014/main" id="{55EAF6F8-25F0-0F43-8829-56C59EBC7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947" y="2397884"/>
            <a:ext cx="756000" cy="23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型材库</a:t>
            </a:r>
          </a:p>
        </p:txBody>
      </p:sp>
      <p:sp>
        <p:nvSpPr>
          <p:cNvPr id="44" name="Rectangle 14">
            <a:extLst>
              <a:ext uri="{FF2B5EF4-FFF2-40B4-BE49-F238E27FC236}">
                <a16:creationId xmlns:a16="http://schemas.microsoft.com/office/drawing/2014/main" id="{69E88AD4-1AD0-D449-BBBC-467A8B886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947" y="2723933"/>
            <a:ext cx="756000" cy="23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五金库</a:t>
            </a:r>
          </a:p>
        </p:txBody>
      </p:sp>
      <p:sp>
        <p:nvSpPr>
          <p:cNvPr id="48" name="Rectangle 14">
            <a:extLst>
              <a:ext uri="{FF2B5EF4-FFF2-40B4-BE49-F238E27FC236}">
                <a16:creationId xmlns:a16="http://schemas.microsoft.com/office/drawing/2014/main" id="{7E36489F-F4FF-984E-8093-874442D2E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947" y="3070033"/>
            <a:ext cx="756000" cy="23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米重库</a:t>
            </a:r>
          </a:p>
        </p:txBody>
      </p:sp>
      <p:sp>
        <p:nvSpPr>
          <p:cNvPr id="49" name="Rectangle 14">
            <a:extLst>
              <a:ext uri="{FF2B5EF4-FFF2-40B4-BE49-F238E27FC236}">
                <a16:creationId xmlns:a16="http://schemas.microsoft.com/office/drawing/2014/main" id="{5507F7A0-7ED7-974D-9FF8-63A245BD3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947" y="3381093"/>
            <a:ext cx="756000" cy="23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…….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0148E2E-F0D9-914F-93D0-69BD7DAFACA7}"/>
              </a:ext>
            </a:extLst>
          </p:cNvPr>
          <p:cNvSpPr/>
          <p:nvPr/>
        </p:nvSpPr>
        <p:spPr>
          <a:xfrm>
            <a:off x="603801" y="3820805"/>
            <a:ext cx="2048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项目主数据</a:t>
            </a:r>
            <a:endParaRPr lang="zh-CN" altLang="en-US" sz="12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ectangle 14">
            <a:extLst>
              <a:ext uri="{FF2B5EF4-FFF2-40B4-BE49-F238E27FC236}">
                <a16:creationId xmlns:a16="http://schemas.microsoft.com/office/drawing/2014/main" id="{82BF4603-4B15-8B42-A014-64F7AA91C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540" y="4144785"/>
            <a:ext cx="756000" cy="23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</a:p>
        </p:txBody>
      </p:sp>
      <p:sp>
        <p:nvSpPr>
          <p:cNvPr id="54" name="Rectangle 14">
            <a:extLst>
              <a:ext uri="{FF2B5EF4-FFF2-40B4-BE49-F238E27FC236}">
                <a16:creationId xmlns:a16="http://schemas.microsoft.com/office/drawing/2014/main" id="{0F0EEBA7-0FC2-3245-B647-B6D29EB56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540" y="4459404"/>
            <a:ext cx="756000" cy="23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产品类型</a:t>
            </a:r>
          </a:p>
        </p:txBody>
      </p:sp>
      <p:sp>
        <p:nvSpPr>
          <p:cNvPr id="55" name="Rectangle 14">
            <a:extLst>
              <a:ext uri="{FF2B5EF4-FFF2-40B4-BE49-F238E27FC236}">
                <a16:creationId xmlns:a16="http://schemas.microsoft.com/office/drawing/2014/main" id="{068415E3-3893-6F48-85B4-2152EEE74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540" y="4783930"/>
            <a:ext cx="756000" cy="23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67AB44C-0ABE-4548-A45B-9D85F436C267}"/>
              </a:ext>
            </a:extLst>
          </p:cNvPr>
          <p:cNvSpPr/>
          <p:nvPr/>
        </p:nvSpPr>
        <p:spPr>
          <a:xfrm>
            <a:off x="1116762" y="5436751"/>
            <a:ext cx="1122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en-US" sz="12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A90AD821-F2E0-CB4D-A412-29AF680F9A0D}"/>
              </a:ext>
            </a:extLst>
          </p:cNvPr>
          <p:cNvSpPr/>
          <p:nvPr/>
        </p:nvSpPr>
        <p:spPr>
          <a:xfrm>
            <a:off x="9354243" y="2039225"/>
            <a:ext cx="2048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融享平台</a:t>
            </a:r>
            <a:endParaRPr lang="zh-CN" altLang="en-US" sz="12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Rectangle 14">
            <a:extLst>
              <a:ext uri="{FF2B5EF4-FFF2-40B4-BE49-F238E27FC236}">
                <a16:creationId xmlns:a16="http://schemas.microsoft.com/office/drawing/2014/main" id="{2B1BDDF6-97DB-1D43-9277-16FB45212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8541" y="2432110"/>
            <a:ext cx="756000" cy="23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节点计划</a:t>
            </a:r>
          </a:p>
        </p:txBody>
      </p:sp>
      <p:sp>
        <p:nvSpPr>
          <p:cNvPr id="70" name="Rectangle 14">
            <a:extLst>
              <a:ext uri="{FF2B5EF4-FFF2-40B4-BE49-F238E27FC236}">
                <a16:creationId xmlns:a16="http://schemas.microsoft.com/office/drawing/2014/main" id="{0AF1DC4F-988E-8E4C-928D-2C58659F4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8541" y="2836129"/>
            <a:ext cx="756000" cy="23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标准户型</a:t>
            </a:r>
          </a:p>
        </p:txBody>
      </p:sp>
      <p:sp>
        <p:nvSpPr>
          <p:cNvPr id="71" name="Rectangle 14">
            <a:extLst>
              <a:ext uri="{FF2B5EF4-FFF2-40B4-BE49-F238E27FC236}">
                <a16:creationId xmlns:a16="http://schemas.microsoft.com/office/drawing/2014/main" id="{0BE41572-72F3-7342-A1FE-7ACA458AF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8541" y="3240148"/>
            <a:ext cx="756000" cy="23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系统链接</a:t>
            </a:r>
          </a:p>
        </p:txBody>
      </p:sp>
      <p:sp>
        <p:nvSpPr>
          <p:cNvPr id="73" name="Rectangle 14">
            <a:extLst>
              <a:ext uri="{FF2B5EF4-FFF2-40B4-BE49-F238E27FC236}">
                <a16:creationId xmlns:a16="http://schemas.microsoft.com/office/drawing/2014/main" id="{4035E161-3D06-6041-BBD3-97F305854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8541" y="3644167"/>
            <a:ext cx="756000" cy="23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插件下载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A344FBB2-360A-AC43-A86E-BD18A5F8843C}"/>
              </a:ext>
            </a:extLst>
          </p:cNvPr>
          <p:cNvSpPr/>
          <p:nvPr/>
        </p:nvSpPr>
        <p:spPr>
          <a:xfrm>
            <a:off x="9949959" y="4474304"/>
            <a:ext cx="955399" cy="7643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Rectangle 14">
            <a:extLst>
              <a:ext uri="{FF2B5EF4-FFF2-40B4-BE49-F238E27FC236}">
                <a16:creationId xmlns:a16="http://schemas.microsoft.com/office/drawing/2014/main" id="{E305497F-7FEC-A843-BD1F-D0E659E2C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9658" y="4887416"/>
            <a:ext cx="756000" cy="2703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系统链接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33B6D364-1FF0-044D-B05A-A72B768BFCBC}"/>
              </a:ext>
            </a:extLst>
          </p:cNvPr>
          <p:cNvSpPr/>
          <p:nvPr/>
        </p:nvSpPr>
        <p:spPr>
          <a:xfrm>
            <a:off x="9414400" y="4579236"/>
            <a:ext cx="2048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供应商平台</a:t>
            </a:r>
            <a:endParaRPr lang="zh-CN" altLang="en-US" sz="12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Rectangle 14">
            <a:extLst>
              <a:ext uri="{FF2B5EF4-FFF2-40B4-BE49-F238E27FC236}">
                <a16:creationId xmlns:a16="http://schemas.microsoft.com/office/drawing/2014/main" id="{483BC9D9-FD9B-5D44-B85E-7A7E8DFF0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5527" y="4213640"/>
            <a:ext cx="1292681" cy="3093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部品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报表统计</a:t>
            </a:r>
          </a:p>
        </p:txBody>
      </p:sp>
      <p:sp>
        <p:nvSpPr>
          <p:cNvPr id="3" name="文本框 2">
            <a:hlinkClick r:id="rId3"/>
            <a:extLst>
              <a:ext uri="{FF2B5EF4-FFF2-40B4-BE49-F238E27FC236}">
                <a16:creationId xmlns:a16="http://schemas.microsoft.com/office/drawing/2014/main" id="{6CC935EB-AB28-0D4C-A39D-B8E39B9915C1}"/>
              </a:ext>
            </a:extLst>
          </p:cNvPr>
          <p:cNvSpPr txBox="1"/>
          <p:nvPr/>
        </p:nvSpPr>
        <p:spPr>
          <a:xfrm>
            <a:off x="10992216" y="5644500"/>
            <a:ext cx="820739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zh-CN" altLang="en-US" sz="1500" u="sng" dirty="0">
                <a:solidFill>
                  <a:srgbClr val="FF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系统原型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4ECAAA-1121-6844-AE66-2C2A44B1B052}"/>
              </a:ext>
            </a:extLst>
          </p:cNvPr>
          <p:cNvSpPr/>
          <p:nvPr/>
        </p:nvSpPr>
        <p:spPr>
          <a:xfrm>
            <a:off x="4923680" y="1883404"/>
            <a:ext cx="2018501" cy="4582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spcBef>
                <a:spcPts val="1200"/>
              </a:spcBef>
            </a:pP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CAD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设计协同办公平台</a:t>
            </a:r>
            <a:endParaRPr lang="en-US" altLang="zh-CN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Rectangle 14">
            <a:extLst>
              <a:ext uri="{FF2B5EF4-FFF2-40B4-BE49-F238E27FC236}">
                <a16:creationId xmlns:a16="http://schemas.microsoft.com/office/drawing/2014/main" id="{7AAA8259-C526-664E-80C9-653A67E26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7379" y="3711985"/>
            <a:ext cx="1292400" cy="309378"/>
          </a:xfrm>
          <a:prstGeom prst="rect">
            <a:avLst/>
          </a:prstGeom>
          <a:solidFill>
            <a:srgbClr val="C29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外门窗模块</a:t>
            </a:r>
          </a:p>
        </p:txBody>
      </p:sp>
      <p:sp>
        <p:nvSpPr>
          <p:cNvPr id="86" name="Rectangle 14">
            <a:extLst>
              <a:ext uri="{FF2B5EF4-FFF2-40B4-BE49-F238E27FC236}">
                <a16:creationId xmlns:a16="http://schemas.microsoft.com/office/drawing/2014/main" id="{EB6A81E9-7A49-464F-8BF8-E21CCD5AC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0091" y="3722939"/>
            <a:ext cx="1292400" cy="309378"/>
          </a:xfrm>
          <a:prstGeom prst="rect">
            <a:avLst/>
          </a:prstGeom>
          <a:solidFill>
            <a:srgbClr val="C29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厨卫模块</a:t>
            </a:r>
          </a:p>
        </p:txBody>
      </p:sp>
      <p:sp>
        <p:nvSpPr>
          <p:cNvPr id="87" name="Rectangle 14">
            <a:extLst>
              <a:ext uri="{FF2B5EF4-FFF2-40B4-BE49-F238E27FC236}">
                <a16:creationId xmlns:a16="http://schemas.microsoft.com/office/drawing/2014/main" id="{8404B1C2-6131-724D-865E-B7F5B2288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581" y="4212518"/>
            <a:ext cx="1292400" cy="309378"/>
          </a:xfrm>
          <a:prstGeom prst="rect">
            <a:avLst/>
          </a:prstGeom>
          <a:solidFill>
            <a:srgbClr val="C29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栏杆模块</a:t>
            </a:r>
          </a:p>
        </p:txBody>
      </p:sp>
      <p:sp>
        <p:nvSpPr>
          <p:cNvPr id="88" name="Rectangle 14">
            <a:extLst>
              <a:ext uri="{FF2B5EF4-FFF2-40B4-BE49-F238E27FC236}">
                <a16:creationId xmlns:a16="http://schemas.microsoft.com/office/drawing/2014/main" id="{5F42879B-B4E7-9D4A-8B02-26DE1F31B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1896" y="4212086"/>
            <a:ext cx="1292400" cy="309378"/>
          </a:xfrm>
          <a:prstGeom prst="rect">
            <a:avLst/>
          </a:prstGeom>
          <a:solidFill>
            <a:srgbClr val="C29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空调模块</a:t>
            </a:r>
          </a:p>
        </p:txBody>
      </p:sp>
      <p:sp>
        <p:nvSpPr>
          <p:cNvPr id="89" name="Rectangle 14">
            <a:extLst>
              <a:ext uri="{FF2B5EF4-FFF2-40B4-BE49-F238E27FC236}">
                <a16:creationId xmlns:a16="http://schemas.microsoft.com/office/drawing/2014/main" id="{8AF6521C-0D1F-7949-BA71-4D92C68F7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9845" y="4668521"/>
            <a:ext cx="1292400" cy="3093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构造模块</a:t>
            </a:r>
          </a:p>
        </p:txBody>
      </p:sp>
      <p:sp>
        <p:nvSpPr>
          <p:cNvPr id="90" name="Rectangle 14">
            <a:extLst>
              <a:ext uri="{FF2B5EF4-FFF2-40B4-BE49-F238E27FC236}">
                <a16:creationId xmlns:a16="http://schemas.microsoft.com/office/drawing/2014/main" id="{CCFE6372-CE23-EF45-BEA2-955185398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0091" y="4676136"/>
            <a:ext cx="1292400" cy="3093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标准立面</a:t>
            </a:r>
          </a:p>
        </p:txBody>
      </p:sp>
      <p:sp>
        <p:nvSpPr>
          <p:cNvPr id="91" name="Rectangle 14">
            <a:extLst>
              <a:ext uri="{FF2B5EF4-FFF2-40B4-BE49-F238E27FC236}">
                <a16:creationId xmlns:a16="http://schemas.microsoft.com/office/drawing/2014/main" id="{D02BBAB9-6C9D-1A4E-A72D-4F8E9B1C8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661" y="3701455"/>
            <a:ext cx="1278000" cy="306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线脚模块</a:t>
            </a:r>
          </a:p>
        </p:txBody>
      </p:sp>
      <p:sp>
        <p:nvSpPr>
          <p:cNvPr id="92" name="Rectangle 14">
            <a:extLst>
              <a:ext uri="{FF2B5EF4-FFF2-40B4-BE49-F238E27FC236}">
                <a16:creationId xmlns:a16="http://schemas.microsoft.com/office/drawing/2014/main" id="{526C9F75-9416-3D4D-BDA2-DCE42F7B6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8040" y="4212544"/>
            <a:ext cx="1278000" cy="306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填充材质</a:t>
            </a:r>
          </a:p>
        </p:txBody>
      </p:sp>
      <p:sp>
        <p:nvSpPr>
          <p:cNvPr id="93" name="Rectangle 14">
            <a:extLst>
              <a:ext uri="{FF2B5EF4-FFF2-40B4-BE49-F238E27FC236}">
                <a16:creationId xmlns:a16="http://schemas.microsoft.com/office/drawing/2014/main" id="{18B22D25-8703-A94F-B479-7B0342430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812" y="4670251"/>
            <a:ext cx="1278000" cy="306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其他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195EF14C-26ED-604B-A95B-9D953C7B31D8}"/>
              </a:ext>
            </a:extLst>
          </p:cNvPr>
          <p:cNvCxnSpPr>
            <a:cxnSpLocks/>
          </p:cNvCxnSpPr>
          <p:nvPr/>
        </p:nvCxnSpPr>
        <p:spPr>
          <a:xfrm flipV="1">
            <a:off x="2104927" y="2825492"/>
            <a:ext cx="405652" cy="2979"/>
          </a:xfrm>
          <a:prstGeom prst="straightConnector1">
            <a:avLst/>
          </a:prstGeom>
          <a:noFill/>
          <a:ln w="571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706C004-63E5-F447-B92B-7270FAD5F6E0}"/>
              </a:ext>
            </a:extLst>
          </p:cNvPr>
          <p:cNvSpPr txBox="1"/>
          <p:nvPr/>
        </p:nvSpPr>
        <p:spPr>
          <a:xfrm>
            <a:off x="2113034" y="2545170"/>
            <a:ext cx="397546" cy="1897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zh-CN" altLang="en-US" sz="900" dirty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待对接</a:t>
            </a:r>
          </a:p>
        </p:txBody>
      </p: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5043BD63-7941-D442-8B32-37199448CDAB}"/>
              </a:ext>
            </a:extLst>
          </p:cNvPr>
          <p:cNvCxnSpPr>
            <a:cxnSpLocks/>
          </p:cNvCxnSpPr>
          <p:nvPr/>
        </p:nvCxnSpPr>
        <p:spPr>
          <a:xfrm flipV="1">
            <a:off x="2123749" y="4474304"/>
            <a:ext cx="378000" cy="2979"/>
          </a:xfrm>
          <a:prstGeom prst="straightConnector1">
            <a:avLst/>
          </a:prstGeom>
          <a:noFill/>
          <a:ln w="571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7" name="Rectangle 14">
            <a:extLst>
              <a:ext uri="{FF2B5EF4-FFF2-40B4-BE49-F238E27FC236}">
                <a16:creationId xmlns:a16="http://schemas.microsoft.com/office/drawing/2014/main" id="{FF43EFB3-ED7F-584A-AEEC-EE33D6CB3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0714" y="4048185"/>
            <a:ext cx="756000" cy="23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779" tIns="29890" rIns="59779" bIns="298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6C067A63-73EB-5F44-B0E1-5A2D9E0FE119}"/>
              </a:ext>
            </a:extLst>
          </p:cNvPr>
          <p:cNvCxnSpPr>
            <a:cxnSpLocks/>
          </p:cNvCxnSpPr>
          <p:nvPr/>
        </p:nvCxnSpPr>
        <p:spPr>
          <a:xfrm flipV="1">
            <a:off x="9526362" y="3357148"/>
            <a:ext cx="405652" cy="2979"/>
          </a:xfrm>
          <a:prstGeom prst="straightConnector1">
            <a:avLst/>
          </a:prstGeom>
          <a:noFill/>
          <a:ln w="571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73C205F1-C4C4-374A-9A4D-9DE9177AF106}"/>
              </a:ext>
            </a:extLst>
          </p:cNvPr>
          <p:cNvCxnSpPr>
            <a:cxnSpLocks/>
          </p:cNvCxnSpPr>
          <p:nvPr/>
        </p:nvCxnSpPr>
        <p:spPr>
          <a:xfrm flipV="1">
            <a:off x="9536102" y="3507569"/>
            <a:ext cx="405652" cy="2979"/>
          </a:xfrm>
          <a:prstGeom prst="straightConnector1">
            <a:avLst/>
          </a:prstGeom>
          <a:noFill/>
          <a:ln w="57150" cap="flat">
            <a:solidFill>
              <a:schemeClr val="bg1">
                <a:lumMod val="6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93F6CF4E-5125-B64B-9C5B-4BD80454BDBC}"/>
              </a:ext>
            </a:extLst>
          </p:cNvPr>
          <p:cNvSpPr txBox="1"/>
          <p:nvPr/>
        </p:nvSpPr>
        <p:spPr>
          <a:xfrm>
            <a:off x="2165180" y="4240907"/>
            <a:ext cx="282130" cy="46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zh-CN" altLang="en-US" sz="900" b="1" dirty="0">
                <a:solidFill>
                  <a:srgbClr val="C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本期</a:t>
            </a:r>
            <a:endParaRPr lang="en-US" altLang="zh-CN" sz="900" b="1" dirty="0">
              <a:solidFill>
                <a:srgbClr val="C00000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algn="ctr" defTabSz="412750" hangingPunct="0"/>
            <a:endParaRPr lang="en-US" altLang="zh-CN" sz="900" b="1" dirty="0">
              <a:solidFill>
                <a:srgbClr val="C00000"/>
              </a:solidFill>
            </a:endParaRPr>
          </a:p>
          <a:p>
            <a:pPr algn="ctr" defTabSz="412750" hangingPunct="0"/>
            <a:r>
              <a:rPr lang="zh-CN" altLang="en-US" sz="900" b="1" dirty="0">
                <a:solidFill>
                  <a:srgbClr val="C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对接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7367204-64F0-A641-980F-2CF8F10660E8}"/>
              </a:ext>
            </a:extLst>
          </p:cNvPr>
          <p:cNvSpPr txBox="1"/>
          <p:nvPr/>
        </p:nvSpPr>
        <p:spPr>
          <a:xfrm>
            <a:off x="9502385" y="4668520"/>
            <a:ext cx="397546" cy="1897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zh-CN" altLang="en-US" sz="900" dirty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待对接</a:t>
            </a:r>
          </a:p>
        </p:txBody>
      </p: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4137F1FF-796E-4347-8469-3C7CC30DF167}"/>
              </a:ext>
            </a:extLst>
          </p:cNvPr>
          <p:cNvCxnSpPr>
            <a:cxnSpLocks/>
          </p:cNvCxnSpPr>
          <p:nvPr/>
        </p:nvCxnSpPr>
        <p:spPr>
          <a:xfrm flipV="1">
            <a:off x="9502385" y="4929794"/>
            <a:ext cx="405652" cy="2979"/>
          </a:xfrm>
          <a:prstGeom prst="straightConnector1">
            <a:avLst/>
          </a:prstGeom>
          <a:noFill/>
          <a:ln w="57150" cap="flat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B67136C0-612F-5F40-A9AA-4EFD4E40F2B3}"/>
              </a:ext>
            </a:extLst>
          </p:cNvPr>
          <p:cNvSpPr txBox="1"/>
          <p:nvPr/>
        </p:nvSpPr>
        <p:spPr>
          <a:xfrm>
            <a:off x="9542589" y="3072655"/>
            <a:ext cx="397546" cy="1897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zh-CN" altLang="en-US" sz="900" dirty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待对接</a:t>
            </a:r>
          </a:p>
        </p:txBody>
      </p:sp>
    </p:spTree>
    <p:extLst>
      <p:ext uri="{BB962C8B-B14F-4D97-AF65-F5344CB8AC3E}">
        <p14:creationId xmlns:p14="http://schemas.microsoft.com/office/powerpoint/2010/main" val="146421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/>
              <a:t>系统登录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11480" y="848995"/>
            <a:ext cx="1799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所有用户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022205" y="848995"/>
            <a:ext cx="143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浏览器登录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 rot="5400000">
            <a:off x="9962153" y="1260559"/>
            <a:ext cx="1564640" cy="2170342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fontAlgn="auto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、内网系统：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10.4.64.91,</a:t>
            </a:r>
          </a:p>
          <a:p>
            <a:pPr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登录内网必须连接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VPN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 rot="5400000">
            <a:off x="9961994" y="3170442"/>
            <a:ext cx="1564641" cy="2170024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、公网系统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ades.sunac.com.cn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浏览器推荐使用谷歌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64430" y="848995"/>
            <a:ext cx="1799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系统登录</a:t>
            </a:r>
          </a:p>
        </p:txBody>
      </p:sp>
      <p:sp>
        <p:nvSpPr>
          <p:cNvPr id="2050" name="手指"/>
          <p:cNvSpPr/>
          <p:nvPr/>
        </p:nvSpPr>
        <p:spPr bwMode="auto">
          <a:xfrm>
            <a:off x="4647565" y="4107180"/>
            <a:ext cx="727075" cy="789305"/>
          </a:xfrm>
          <a:custGeom>
            <a:avLst/>
            <a:gdLst>
              <a:gd name="T0" fmla="*/ 685944 w 3757"/>
              <a:gd name="T1" fmla="*/ 152336 h 4727"/>
              <a:gd name="T2" fmla="*/ 711364 w 3757"/>
              <a:gd name="T3" fmla="*/ 774171 h 4727"/>
              <a:gd name="T4" fmla="*/ 731942 w 3757"/>
              <a:gd name="T5" fmla="*/ 807620 h 4727"/>
              <a:gd name="T6" fmla="*/ 772292 w 3757"/>
              <a:gd name="T7" fmla="*/ 799157 h 4727"/>
              <a:gd name="T8" fmla="*/ 794484 w 3757"/>
              <a:gd name="T9" fmla="*/ 637955 h 4727"/>
              <a:gd name="T10" fmla="*/ 802958 w 3757"/>
              <a:gd name="T11" fmla="*/ 600476 h 4727"/>
              <a:gd name="T12" fmla="*/ 873973 w 3757"/>
              <a:gd name="T13" fmla="*/ 568236 h 4727"/>
              <a:gd name="T14" fmla="*/ 944182 w 3757"/>
              <a:gd name="T15" fmla="*/ 572669 h 4727"/>
              <a:gd name="T16" fmla="*/ 983321 w 3757"/>
              <a:gd name="T17" fmla="*/ 725407 h 4727"/>
              <a:gd name="T18" fmla="*/ 1005110 w 3757"/>
              <a:gd name="T19" fmla="*/ 762484 h 4727"/>
              <a:gd name="T20" fmla="*/ 1039407 w 3757"/>
              <a:gd name="T21" fmla="*/ 747572 h 4727"/>
              <a:gd name="T22" fmla="*/ 1070476 w 3757"/>
              <a:gd name="T23" fmla="*/ 657300 h 4727"/>
              <a:gd name="T24" fmla="*/ 1121317 w 3757"/>
              <a:gd name="T25" fmla="*/ 642791 h 4727"/>
              <a:gd name="T26" fmla="*/ 1206051 w 3757"/>
              <a:gd name="T27" fmla="*/ 666166 h 4727"/>
              <a:gd name="T28" fmla="*/ 1235909 w 3757"/>
              <a:gd name="T29" fmla="*/ 709287 h 4727"/>
              <a:gd name="T30" fmla="*/ 1214928 w 3757"/>
              <a:gd name="T31" fmla="*/ 812859 h 4727"/>
              <a:gd name="T32" fmla="*/ 1217752 w 3757"/>
              <a:gd name="T33" fmla="*/ 863638 h 4727"/>
              <a:gd name="T34" fmla="*/ 1263751 w 3757"/>
              <a:gd name="T35" fmla="*/ 823740 h 4727"/>
              <a:gd name="T36" fmla="*/ 1315802 w 3757"/>
              <a:gd name="T37" fmla="*/ 806411 h 4727"/>
              <a:gd name="T38" fmla="*/ 1381572 w 3757"/>
              <a:gd name="T39" fmla="*/ 843487 h 4727"/>
              <a:gd name="T40" fmla="*/ 1394080 w 3757"/>
              <a:gd name="T41" fmla="*/ 903132 h 4727"/>
              <a:gd name="T42" fmla="*/ 648015 w 3757"/>
              <a:gd name="T43" fmla="*/ 1562850 h 4727"/>
              <a:gd name="T44" fmla="*/ 527773 w 3757"/>
              <a:gd name="T45" fmla="*/ 1450411 h 4727"/>
              <a:gd name="T46" fmla="*/ 146469 w 3757"/>
              <a:gd name="T47" fmla="*/ 1083275 h 4727"/>
              <a:gd name="T48" fmla="*/ 124680 w 3757"/>
              <a:gd name="T49" fmla="*/ 991390 h 4727"/>
              <a:gd name="T50" fmla="*/ 165837 w 3757"/>
              <a:gd name="T51" fmla="*/ 939805 h 4727"/>
              <a:gd name="T52" fmla="*/ 213046 w 3757"/>
              <a:gd name="T53" fmla="*/ 926506 h 4727"/>
              <a:gd name="T54" fmla="*/ 452723 w 3757"/>
              <a:gd name="T55" fmla="*/ 1089723 h 4727"/>
              <a:gd name="T56" fmla="*/ 491862 w 3757"/>
              <a:gd name="T57" fmla="*/ 1099798 h 4727"/>
              <a:gd name="T58" fmla="*/ 517282 w 3757"/>
              <a:gd name="T59" fmla="*/ 1049422 h 4727"/>
              <a:gd name="T60" fmla="*/ 524142 w 3757"/>
              <a:gd name="T61" fmla="*/ 215607 h 4727"/>
              <a:gd name="T62" fmla="*/ 569333 w 3757"/>
              <a:gd name="T63" fmla="*/ 133394 h 4727"/>
              <a:gd name="T64" fmla="*/ 608473 w 3757"/>
              <a:gd name="T65" fmla="*/ 0 h 4727"/>
              <a:gd name="T66" fmla="*/ 500336 w 3757"/>
              <a:gd name="T67" fmla="*/ 33852 h 4727"/>
              <a:gd name="T68" fmla="*/ 429724 w 3757"/>
              <a:gd name="T69" fmla="*/ 109214 h 4727"/>
              <a:gd name="T70" fmla="*/ 403496 w 3757"/>
              <a:gd name="T71" fmla="*/ 218025 h 4727"/>
              <a:gd name="T72" fmla="*/ 309885 w 3757"/>
              <a:gd name="T73" fmla="*/ 829785 h 4727"/>
              <a:gd name="T74" fmla="*/ 213046 w 3757"/>
              <a:gd name="T75" fmla="*/ 806008 h 4727"/>
              <a:gd name="T76" fmla="*/ 102892 w 3757"/>
              <a:gd name="T77" fmla="*/ 836636 h 4727"/>
              <a:gd name="T78" fmla="*/ 25824 w 3757"/>
              <a:gd name="T79" fmla="*/ 917237 h 4727"/>
              <a:gd name="T80" fmla="*/ 0 w 3757"/>
              <a:gd name="T81" fmla="*/ 1026451 h 4727"/>
              <a:gd name="T82" fmla="*/ 33490 w 3757"/>
              <a:gd name="T83" fmla="*/ 1133247 h 4727"/>
              <a:gd name="T84" fmla="*/ 398654 w 3757"/>
              <a:gd name="T85" fmla="*/ 1478622 h 4727"/>
              <a:gd name="T86" fmla="*/ 514458 w 3757"/>
              <a:gd name="T87" fmla="*/ 1612419 h 4727"/>
              <a:gd name="T88" fmla="*/ 1486884 w 3757"/>
              <a:gd name="T89" fmla="*/ 1036526 h 4727"/>
              <a:gd name="T90" fmla="*/ 1515936 w 3757"/>
              <a:gd name="T91" fmla="*/ 881370 h 4727"/>
              <a:gd name="T92" fmla="*/ 1498586 w 3757"/>
              <a:gd name="T93" fmla="*/ 803993 h 4727"/>
              <a:gd name="T94" fmla="*/ 1432009 w 3757"/>
              <a:gd name="T95" fmla="*/ 729840 h 4727"/>
              <a:gd name="T96" fmla="*/ 1352116 w 3757"/>
              <a:gd name="T97" fmla="*/ 672614 h 4727"/>
              <a:gd name="T98" fmla="*/ 1316609 w 3757"/>
              <a:gd name="T99" fmla="*/ 602894 h 4727"/>
              <a:gd name="T100" fmla="*/ 1240348 w 3757"/>
              <a:gd name="T101" fmla="*/ 548085 h 4727"/>
              <a:gd name="T102" fmla="*/ 1126965 w 3757"/>
              <a:gd name="T103" fmla="*/ 521890 h 4727"/>
              <a:gd name="T104" fmla="*/ 1043038 w 3757"/>
              <a:gd name="T105" fmla="*/ 494889 h 4727"/>
              <a:gd name="T106" fmla="*/ 918761 w 3757"/>
              <a:gd name="T107" fmla="*/ 446125 h 4727"/>
              <a:gd name="T108" fmla="*/ 829589 w 3757"/>
              <a:gd name="T109" fmla="*/ 208756 h 4727"/>
              <a:gd name="T110" fmla="*/ 810221 w 3757"/>
              <a:gd name="T111" fmla="*/ 124125 h 4727"/>
              <a:gd name="T112" fmla="*/ 741626 w 3757"/>
              <a:gd name="T113" fmla="*/ 39897 h 4727"/>
              <a:gd name="T114" fmla="*/ 637524 w 3757"/>
              <a:gd name="T115" fmla="*/ 806 h 472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757" h="4727">
                <a:moveTo>
                  <a:pt x="1527" y="299"/>
                </a:moveTo>
                <a:lnTo>
                  <a:pt x="1527" y="299"/>
                </a:lnTo>
                <a:lnTo>
                  <a:pt x="1550" y="300"/>
                </a:lnTo>
                <a:lnTo>
                  <a:pt x="1572" y="303"/>
                </a:lnTo>
                <a:lnTo>
                  <a:pt x="1593" y="308"/>
                </a:lnTo>
                <a:lnTo>
                  <a:pt x="1614" y="316"/>
                </a:lnTo>
                <a:lnTo>
                  <a:pt x="1634" y="325"/>
                </a:lnTo>
                <a:lnTo>
                  <a:pt x="1653" y="336"/>
                </a:lnTo>
                <a:lnTo>
                  <a:pt x="1670" y="349"/>
                </a:lnTo>
                <a:lnTo>
                  <a:pt x="1686" y="363"/>
                </a:lnTo>
                <a:lnTo>
                  <a:pt x="1700" y="378"/>
                </a:lnTo>
                <a:lnTo>
                  <a:pt x="1714" y="395"/>
                </a:lnTo>
                <a:lnTo>
                  <a:pt x="1726" y="413"/>
                </a:lnTo>
                <a:lnTo>
                  <a:pt x="1736" y="432"/>
                </a:lnTo>
                <a:lnTo>
                  <a:pt x="1744" y="453"/>
                </a:lnTo>
                <a:lnTo>
                  <a:pt x="1750" y="474"/>
                </a:lnTo>
                <a:lnTo>
                  <a:pt x="1754" y="497"/>
                </a:lnTo>
                <a:lnTo>
                  <a:pt x="1756" y="519"/>
                </a:lnTo>
                <a:lnTo>
                  <a:pt x="1762" y="1907"/>
                </a:lnTo>
                <a:lnTo>
                  <a:pt x="1763" y="1921"/>
                </a:lnTo>
                <a:lnTo>
                  <a:pt x="1764" y="1932"/>
                </a:lnTo>
                <a:lnTo>
                  <a:pt x="1766" y="1943"/>
                </a:lnTo>
                <a:lnTo>
                  <a:pt x="1769" y="1952"/>
                </a:lnTo>
                <a:lnTo>
                  <a:pt x="1772" y="1962"/>
                </a:lnTo>
                <a:lnTo>
                  <a:pt x="1776" y="1970"/>
                </a:lnTo>
                <a:lnTo>
                  <a:pt x="1781" y="1978"/>
                </a:lnTo>
                <a:lnTo>
                  <a:pt x="1787" y="1985"/>
                </a:lnTo>
                <a:lnTo>
                  <a:pt x="1792" y="1991"/>
                </a:lnTo>
                <a:lnTo>
                  <a:pt x="1799" y="1996"/>
                </a:lnTo>
                <a:lnTo>
                  <a:pt x="1805" y="2001"/>
                </a:lnTo>
                <a:lnTo>
                  <a:pt x="1814" y="2004"/>
                </a:lnTo>
                <a:lnTo>
                  <a:pt x="1821" y="2007"/>
                </a:lnTo>
                <a:lnTo>
                  <a:pt x="1829" y="2009"/>
                </a:lnTo>
                <a:lnTo>
                  <a:pt x="1837" y="2010"/>
                </a:lnTo>
                <a:lnTo>
                  <a:pt x="1845" y="2011"/>
                </a:lnTo>
                <a:lnTo>
                  <a:pt x="1856" y="2010"/>
                </a:lnTo>
                <a:lnTo>
                  <a:pt x="1869" y="2008"/>
                </a:lnTo>
                <a:lnTo>
                  <a:pt x="1880" y="2004"/>
                </a:lnTo>
                <a:lnTo>
                  <a:pt x="1892" y="1998"/>
                </a:lnTo>
                <a:lnTo>
                  <a:pt x="1903" y="1992"/>
                </a:lnTo>
                <a:lnTo>
                  <a:pt x="1914" y="1983"/>
                </a:lnTo>
                <a:lnTo>
                  <a:pt x="1925" y="1973"/>
                </a:lnTo>
                <a:lnTo>
                  <a:pt x="1935" y="1961"/>
                </a:lnTo>
                <a:lnTo>
                  <a:pt x="1944" y="1947"/>
                </a:lnTo>
                <a:lnTo>
                  <a:pt x="1952" y="1933"/>
                </a:lnTo>
                <a:lnTo>
                  <a:pt x="1960" y="1917"/>
                </a:lnTo>
                <a:lnTo>
                  <a:pt x="1966" y="1898"/>
                </a:lnTo>
                <a:lnTo>
                  <a:pt x="1971" y="1878"/>
                </a:lnTo>
                <a:lnTo>
                  <a:pt x="1975" y="1856"/>
                </a:lnTo>
                <a:lnTo>
                  <a:pt x="1978" y="1834"/>
                </a:lnTo>
                <a:lnTo>
                  <a:pt x="1979" y="1809"/>
                </a:lnTo>
                <a:lnTo>
                  <a:pt x="1969" y="1583"/>
                </a:lnTo>
                <a:lnTo>
                  <a:pt x="1968" y="1572"/>
                </a:lnTo>
                <a:lnTo>
                  <a:pt x="1968" y="1561"/>
                </a:lnTo>
                <a:lnTo>
                  <a:pt x="1969" y="1551"/>
                </a:lnTo>
                <a:lnTo>
                  <a:pt x="1970" y="1541"/>
                </a:lnTo>
                <a:lnTo>
                  <a:pt x="1972" y="1530"/>
                </a:lnTo>
                <a:lnTo>
                  <a:pt x="1974" y="1521"/>
                </a:lnTo>
                <a:lnTo>
                  <a:pt x="1978" y="1513"/>
                </a:lnTo>
                <a:lnTo>
                  <a:pt x="1982" y="1505"/>
                </a:lnTo>
                <a:lnTo>
                  <a:pt x="1986" y="1497"/>
                </a:lnTo>
                <a:lnTo>
                  <a:pt x="1990" y="1490"/>
                </a:lnTo>
                <a:lnTo>
                  <a:pt x="1995" y="1483"/>
                </a:lnTo>
                <a:lnTo>
                  <a:pt x="2001" y="1475"/>
                </a:lnTo>
                <a:lnTo>
                  <a:pt x="2013" y="1463"/>
                </a:lnTo>
                <a:lnTo>
                  <a:pt x="2027" y="1452"/>
                </a:lnTo>
                <a:lnTo>
                  <a:pt x="2044" y="1443"/>
                </a:lnTo>
                <a:lnTo>
                  <a:pt x="2061" y="1435"/>
                </a:lnTo>
                <a:lnTo>
                  <a:pt x="2080" y="1428"/>
                </a:lnTo>
                <a:lnTo>
                  <a:pt x="2100" y="1421"/>
                </a:lnTo>
                <a:lnTo>
                  <a:pt x="2121" y="1417"/>
                </a:lnTo>
                <a:lnTo>
                  <a:pt x="2143" y="1413"/>
                </a:lnTo>
                <a:lnTo>
                  <a:pt x="2166" y="1410"/>
                </a:lnTo>
                <a:lnTo>
                  <a:pt x="2188" y="1407"/>
                </a:lnTo>
                <a:lnTo>
                  <a:pt x="2214" y="1406"/>
                </a:lnTo>
                <a:lnTo>
                  <a:pt x="2238" y="1405"/>
                </a:lnTo>
                <a:lnTo>
                  <a:pt x="2258" y="1406"/>
                </a:lnTo>
                <a:lnTo>
                  <a:pt x="2275" y="1407"/>
                </a:lnTo>
                <a:lnTo>
                  <a:pt x="2293" y="1409"/>
                </a:lnTo>
                <a:lnTo>
                  <a:pt x="2310" y="1412"/>
                </a:lnTo>
                <a:lnTo>
                  <a:pt x="2325" y="1416"/>
                </a:lnTo>
                <a:lnTo>
                  <a:pt x="2340" y="1421"/>
                </a:lnTo>
                <a:lnTo>
                  <a:pt x="2353" y="1428"/>
                </a:lnTo>
                <a:lnTo>
                  <a:pt x="2367" y="1435"/>
                </a:lnTo>
                <a:lnTo>
                  <a:pt x="2378" y="1444"/>
                </a:lnTo>
                <a:lnTo>
                  <a:pt x="2389" y="1454"/>
                </a:lnTo>
                <a:lnTo>
                  <a:pt x="2398" y="1465"/>
                </a:lnTo>
                <a:lnTo>
                  <a:pt x="2406" y="1479"/>
                </a:lnTo>
                <a:lnTo>
                  <a:pt x="2414" y="1493"/>
                </a:lnTo>
                <a:lnTo>
                  <a:pt x="2419" y="1509"/>
                </a:lnTo>
                <a:lnTo>
                  <a:pt x="2423" y="1526"/>
                </a:lnTo>
                <a:lnTo>
                  <a:pt x="2425" y="1546"/>
                </a:lnTo>
                <a:lnTo>
                  <a:pt x="2437" y="1800"/>
                </a:lnTo>
                <a:lnTo>
                  <a:pt x="2443" y="1825"/>
                </a:lnTo>
                <a:lnTo>
                  <a:pt x="2451" y="1845"/>
                </a:lnTo>
                <a:lnTo>
                  <a:pt x="2459" y="1861"/>
                </a:lnTo>
                <a:lnTo>
                  <a:pt x="2463" y="1869"/>
                </a:lnTo>
                <a:lnTo>
                  <a:pt x="2468" y="1875"/>
                </a:lnTo>
                <a:lnTo>
                  <a:pt x="2473" y="1880"/>
                </a:lnTo>
                <a:lnTo>
                  <a:pt x="2477" y="1884"/>
                </a:lnTo>
                <a:lnTo>
                  <a:pt x="2482" y="1887"/>
                </a:lnTo>
                <a:lnTo>
                  <a:pt x="2486" y="1890"/>
                </a:lnTo>
                <a:lnTo>
                  <a:pt x="2491" y="1892"/>
                </a:lnTo>
                <a:lnTo>
                  <a:pt x="2496" y="1893"/>
                </a:lnTo>
                <a:lnTo>
                  <a:pt x="2506" y="1894"/>
                </a:lnTo>
                <a:lnTo>
                  <a:pt x="2514" y="1894"/>
                </a:lnTo>
                <a:lnTo>
                  <a:pt x="2522" y="1892"/>
                </a:lnTo>
                <a:lnTo>
                  <a:pt x="2530" y="1889"/>
                </a:lnTo>
                <a:lnTo>
                  <a:pt x="2537" y="1886"/>
                </a:lnTo>
                <a:lnTo>
                  <a:pt x="2545" y="1881"/>
                </a:lnTo>
                <a:lnTo>
                  <a:pt x="2552" y="1877"/>
                </a:lnTo>
                <a:lnTo>
                  <a:pt x="2564" y="1866"/>
                </a:lnTo>
                <a:lnTo>
                  <a:pt x="2576" y="1855"/>
                </a:lnTo>
                <a:lnTo>
                  <a:pt x="2584" y="1846"/>
                </a:lnTo>
                <a:lnTo>
                  <a:pt x="2591" y="1837"/>
                </a:lnTo>
                <a:lnTo>
                  <a:pt x="2611" y="1723"/>
                </a:lnTo>
                <a:lnTo>
                  <a:pt x="2615" y="1706"/>
                </a:lnTo>
                <a:lnTo>
                  <a:pt x="2619" y="1690"/>
                </a:lnTo>
                <a:lnTo>
                  <a:pt x="2624" y="1676"/>
                </a:lnTo>
                <a:lnTo>
                  <a:pt x="2631" y="1663"/>
                </a:lnTo>
                <a:lnTo>
                  <a:pt x="2638" y="1651"/>
                </a:lnTo>
                <a:lnTo>
                  <a:pt x="2645" y="1640"/>
                </a:lnTo>
                <a:lnTo>
                  <a:pt x="2653" y="1631"/>
                </a:lnTo>
                <a:lnTo>
                  <a:pt x="2662" y="1623"/>
                </a:lnTo>
                <a:lnTo>
                  <a:pt x="2672" y="1616"/>
                </a:lnTo>
                <a:lnTo>
                  <a:pt x="2682" y="1610"/>
                </a:lnTo>
                <a:lnTo>
                  <a:pt x="2695" y="1605"/>
                </a:lnTo>
                <a:lnTo>
                  <a:pt x="2706" y="1601"/>
                </a:lnTo>
                <a:lnTo>
                  <a:pt x="2719" y="1598"/>
                </a:lnTo>
                <a:lnTo>
                  <a:pt x="2732" y="1596"/>
                </a:lnTo>
                <a:lnTo>
                  <a:pt x="2747" y="1595"/>
                </a:lnTo>
                <a:lnTo>
                  <a:pt x="2761" y="1595"/>
                </a:lnTo>
                <a:lnTo>
                  <a:pt x="2779" y="1595"/>
                </a:lnTo>
                <a:lnTo>
                  <a:pt x="2799" y="1597"/>
                </a:lnTo>
                <a:lnTo>
                  <a:pt x="2819" y="1599"/>
                </a:lnTo>
                <a:lnTo>
                  <a:pt x="2839" y="1602"/>
                </a:lnTo>
                <a:lnTo>
                  <a:pt x="2863" y="1607"/>
                </a:lnTo>
                <a:lnTo>
                  <a:pt x="2886" y="1612"/>
                </a:lnTo>
                <a:lnTo>
                  <a:pt x="2909" y="1618"/>
                </a:lnTo>
                <a:lnTo>
                  <a:pt x="2930" y="1625"/>
                </a:lnTo>
                <a:lnTo>
                  <a:pt x="2950" y="1633"/>
                </a:lnTo>
                <a:lnTo>
                  <a:pt x="2971" y="1643"/>
                </a:lnTo>
                <a:lnTo>
                  <a:pt x="2989" y="1653"/>
                </a:lnTo>
                <a:lnTo>
                  <a:pt x="3005" y="1665"/>
                </a:lnTo>
                <a:lnTo>
                  <a:pt x="3021" y="1677"/>
                </a:lnTo>
                <a:lnTo>
                  <a:pt x="3034" y="1691"/>
                </a:lnTo>
                <a:lnTo>
                  <a:pt x="3040" y="1699"/>
                </a:lnTo>
                <a:lnTo>
                  <a:pt x="3045" y="1706"/>
                </a:lnTo>
                <a:lnTo>
                  <a:pt x="3049" y="1714"/>
                </a:lnTo>
                <a:lnTo>
                  <a:pt x="3053" y="1723"/>
                </a:lnTo>
                <a:lnTo>
                  <a:pt x="3057" y="1731"/>
                </a:lnTo>
                <a:lnTo>
                  <a:pt x="3060" y="1740"/>
                </a:lnTo>
                <a:lnTo>
                  <a:pt x="3062" y="1750"/>
                </a:lnTo>
                <a:lnTo>
                  <a:pt x="3063" y="1760"/>
                </a:lnTo>
                <a:lnTo>
                  <a:pt x="3064" y="1770"/>
                </a:lnTo>
                <a:lnTo>
                  <a:pt x="3064" y="1781"/>
                </a:lnTo>
                <a:lnTo>
                  <a:pt x="3063" y="1792"/>
                </a:lnTo>
                <a:lnTo>
                  <a:pt x="3061" y="1803"/>
                </a:lnTo>
                <a:lnTo>
                  <a:pt x="3046" y="1892"/>
                </a:lnTo>
                <a:lnTo>
                  <a:pt x="3033" y="1931"/>
                </a:lnTo>
                <a:lnTo>
                  <a:pt x="3022" y="1972"/>
                </a:lnTo>
                <a:lnTo>
                  <a:pt x="3016" y="1994"/>
                </a:lnTo>
                <a:lnTo>
                  <a:pt x="3011" y="2017"/>
                </a:lnTo>
                <a:lnTo>
                  <a:pt x="3006" y="2041"/>
                </a:lnTo>
                <a:lnTo>
                  <a:pt x="3002" y="2064"/>
                </a:lnTo>
                <a:lnTo>
                  <a:pt x="3000" y="2086"/>
                </a:lnTo>
                <a:lnTo>
                  <a:pt x="3000" y="2104"/>
                </a:lnTo>
                <a:lnTo>
                  <a:pt x="3000" y="2113"/>
                </a:lnTo>
                <a:lnTo>
                  <a:pt x="3001" y="2120"/>
                </a:lnTo>
                <a:lnTo>
                  <a:pt x="3003" y="2127"/>
                </a:lnTo>
                <a:lnTo>
                  <a:pt x="3006" y="2132"/>
                </a:lnTo>
                <a:lnTo>
                  <a:pt x="3009" y="2138"/>
                </a:lnTo>
                <a:lnTo>
                  <a:pt x="3014" y="2141"/>
                </a:lnTo>
                <a:lnTo>
                  <a:pt x="3018" y="2143"/>
                </a:lnTo>
                <a:lnTo>
                  <a:pt x="3024" y="2144"/>
                </a:lnTo>
                <a:lnTo>
                  <a:pt x="3031" y="2143"/>
                </a:lnTo>
                <a:lnTo>
                  <a:pt x="3038" y="2141"/>
                </a:lnTo>
                <a:lnTo>
                  <a:pt x="3047" y="2135"/>
                </a:lnTo>
                <a:lnTo>
                  <a:pt x="3057" y="2129"/>
                </a:lnTo>
                <a:lnTo>
                  <a:pt x="3058" y="2129"/>
                </a:lnTo>
                <a:lnTo>
                  <a:pt x="3121" y="2059"/>
                </a:lnTo>
                <a:lnTo>
                  <a:pt x="3132" y="2044"/>
                </a:lnTo>
                <a:lnTo>
                  <a:pt x="3143" y="2030"/>
                </a:lnTo>
                <a:lnTo>
                  <a:pt x="3155" y="2019"/>
                </a:lnTo>
                <a:lnTo>
                  <a:pt x="3167" y="2010"/>
                </a:lnTo>
                <a:lnTo>
                  <a:pt x="3181" y="2003"/>
                </a:lnTo>
                <a:lnTo>
                  <a:pt x="3194" y="1999"/>
                </a:lnTo>
                <a:lnTo>
                  <a:pt x="3208" y="1996"/>
                </a:lnTo>
                <a:lnTo>
                  <a:pt x="3221" y="1996"/>
                </a:lnTo>
                <a:lnTo>
                  <a:pt x="3232" y="1996"/>
                </a:lnTo>
                <a:lnTo>
                  <a:pt x="3241" y="1997"/>
                </a:lnTo>
                <a:lnTo>
                  <a:pt x="3261" y="2001"/>
                </a:lnTo>
                <a:lnTo>
                  <a:pt x="3281" y="2007"/>
                </a:lnTo>
                <a:lnTo>
                  <a:pt x="3302" y="2015"/>
                </a:lnTo>
                <a:lnTo>
                  <a:pt x="3324" y="2027"/>
                </a:lnTo>
                <a:lnTo>
                  <a:pt x="3346" y="2038"/>
                </a:lnTo>
                <a:lnTo>
                  <a:pt x="3368" y="2051"/>
                </a:lnTo>
                <a:lnTo>
                  <a:pt x="3390" y="2065"/>
                </a:lnTo>
                <a:lnTo>
                  <a:pt x="3401" y="2071"/>
                </a:lnTo>
                <a:lnTo>
                  <a:pt x="3409" y="2078"/>
                </a:lnTo>
                <a:lnTo>
                  <a:pt x="3417" y="2086"/>
                </a:lnTo>
                <a:lnTo>
                  <a:pt x="3424" y="2093"/>
                </a:lnTo>
                <a:lnTo>
                  <a:pt x="3430" y="2100"/>
                </a:lnTo>
                <a:lnTo>
                  <a:pt x="3436" y="2109"/>
                </a:lnTo>
                <a:lnTo>
                  <a:pt x="3441" y="2117"/>
                </a:lnTo>
                <a:lnTo>
                  <a:pt x="3445" y="2126"/>
                </a:lnTo>
                <a:lnTo>
                  <a:pt x="3449" y="2135"/>
                </a:lnTo>
                <a:lnTo>
                  <a:pt x="3452" y="2146"/>
                </a:lnTo>
                <a:lnTo>
                  <a:pt x="3454" y="2156"/>
                </a:lnTo>
                <a:lnTo>
                  <a:pt x="3456" y="2166"/>
                </a:lnTo>
                <a:lnTo>
                  <a:pt x="3458" y="2189"/>
                </a:lnTo>
                <a:lnTo>
                  <a:pt x="3457" y="2214"/>
                </a:lnTo>
                <a:lnTo>
                  <a:pt x="3455" y="2241"/>
                </a:lnTo>
                <a:lnTo>
                  <a:pt x="3450" y="2270"/>
                </a:lnTo>
                <a:lnTo>
                  <a:pt x="3443" y="2302"/>
                </a:lnTo>
                <a:lnTo>
                  <a:pt x="3436" y="2336"/>
                </a:lnTo>
                <a:lnTo>
                  <a:pt x="3418" y="2412"/>
                </a:lnTo>
                <a:lnTo>
                  <a:pt x="3396" y="2497"/>
                </a:lnTo>
                <a:lnTo>
                  <a:pt x="2949" y="3903"/>
                </a:lnTo>
                <a:lnTo>
                  <a:pt x="2944" y="4427"/>
                </a:lnTo>
                <a:lnTo>
                  <a:pt x="1620" y="4427"/>
                </a:lnTo>
                <a:lnTo>
                  <a:pt x="1617" y="3885"/>
                </a:lnTo>
                <a:lnTo>
                  <a:pt x="1606" y="3878"/>
                </a:lnTo>
                <a:lnTo>
                  <a:pt x="1591" y="3870"/>
                </a:lnTo>
                <a:lnTo>
                  <a:pt x="1573" y="3857"/>
                </a:lnTo>
                <a:lnTo>
                  <a:pt x="1551" y="3841"/>
                </a:lnTo>
                <a:lnTo>
                  <a:pt x="1524" y="3820"/>
                </a:lnTo>
                <a:lnTo>
                  <a:pt x="1495" y="3796"/>
                </a:lnTo>
                <a:lnTo>
                  <a:pt x="1462" y="3766"/>
                </a:lnTo>
                <a:lnTo>
                  <a:pt x="1426" y="3732"/>
                </a:lnTo>
                <a:lnTo>
                  <a:pt x="1389" y="3693"/>
                </a:lnTo>
                <a:lnTo>
                  <a:pt x="1349" y="3648"/>
                </a:lnTo>
                <a:lnTo>
                  <a:pt x="1329" y="3625"/>
                </a:lnTo>
                <a:lnTo>
                  <a:pt x="1308" y="3599"/>
                </a:lnTo>
                <a:lnTo>
                  <a:pt x="1288" y="3573"/>
                </a:lnTo>
                <a:lnTo>
                  <a:pt x="1266" y="3544"/>
                </a:lnTo>
                <a:lnTo>
                  <a:pt x="1245" y="3515"/>
                </a:lnTo>
                <a:lnTo>
                  <a:pt x="1225" y="3484"/>
                </a:lnTo>
                <a:lnTo>
                  <a:pt x="1203" y="3452"/>
                </a:lnTo>
                <a:lnTo>
                  <a:pt x="1182" y="3418"/>
                </a:lnTo>
                <a:lnTo>
                  <a:pt x="1161" y="3382"/>
                </a:lnTo>
                <a:lnTo>
                  <a:pt x="1140" y="3346"/>
                </a:lnTo>
                <a:lnTo>
                  <a:pt x="380" y="2703"/>
                </a:lnTo>
                <a:lnTo>
                  <a:pt x="363" y="2688"/>
                </a:lnTo>
                <a:lnTo>
                  <a:pt x="348" y="2670"/>
                </a:lnTo>
                <a:lnTo>
                  <a:pt x="334" y="2651"/>
                </a:lnTo>
                <a:lnTo>
                  <a:pt x="323" y="2632"/>
                </a:lnTo>
                <a:lnTo>
                  <a:pt x="315" y="2611"/>
                </a:lnTo>
                <a:lnTo>
                  <a:pt x="308" y="2591"/>
                </a:lnTo>
                <a:lnTo>
                  <a:pt x="303" y="2569"/>
                </a:lnTo>
                <a:lnTo>
                  <a:pt x="300" y="2548"/>
                </a:lnTo>
                <a:lnTo>
                  <a:pt x="299" y="2526"/>
                </a:lnTo>
                <a:lnTo>
                  <a:pt x="301" y="2503"/>
                </a:lnTo>
                <a:lnTo>
                  <a:pt x="304" y="2482"/>
                </a:lnTo>
                <a:lnTo>
                  <a:pt x="309" y="2460"/>
                </a:lnTo>
                <a:lnTo>
                  <a:pt x="317" y="2439"/>
                </a:lnTo>
                <a:lnTo>
                  <a:pt x="327" y="2419"/>
                </a:lnTo>
                <a:lnTo>
                  <a:pt x="338" y="2399"/>
                </a:lnTo>
                <a:lnTo>
                  <a:pt x="353" y="2381"/>
                </a:lnTo>
                <a:lnTo>
                  <a:pt x="362" y="2371"/>
                </a:lnTo>
                <a:lnTo>
                  <a:pt x="371" y="2362"/>
                </a:lnTo>
                <a:lnTo>
                  <a:pt x="380" y="2353"/>
                </a:lnTo>
                <a:lnTo>
                  <a:pt x="390" y="2345"/>
                </a:lnTo>
                <a:lnTo>
                  <a:pt x="401" y="2338"/>
                </a:lnTo>
                <a:lnTo>
                  <a:pt x="411" y="2332"/>
                </a:lnTo>
                <a:lnTo>
                  <a:pt x="422" y="2326"/>
                </a:lnTo>
                <a:lnTo>
                  <a:pt x="433" y="2320"/>
                </a:lnTo>
                <a:lnTo>
                  <a:pt x="444" y="2316"/>
                </a:lnTo>
                <a:lnTo>
                  <a:pt x="456" y="2312"/>
                </a:lnTo>
                <a:lnTo>
                  <a:pt x="468" y="2308"/>
                </a:lnTo>
                <a:lnTo>
                  <a:pt x="479" y="2305"/>
                </a:lnTo>
                <a:lnTo>
                  <a:pt x="491" y="2303"/>
                </a:lnTo>
                <a:lnTo>
                  <a:pt x="503" y="2301"/>
                </a:lnTo>
                <a:lnTo>
                  <a:pt x="516" y="2301"/>
                </a:lnTo>
                <a:lnTo>
                  <a:pt x="528" y="2299"/>
                </a:lnTo>
                <a:lnTo>
                  <a:pt x="547" y="2301"/>
                </a:lnTo>
                <a:lnTo>
                  <a:pt x="567" y="2304"/>
                </a:lnTo>
                <a:lnTo>
                  <a:pt x="586" y="2308"/>
                </a:lnTo>
                <a:lnTo>
                  <a:pt x="605" y="2313"/>
                </a:lnTo>
                <a:lnTo>
                  <a:pt x="624" y="2321"/>
                </a:lnTo>
                <a:lnTo>
                  <a:pt x="641" y="2330"/>
                </a:lnTo>
                <a:lnTo>
                  <a:pt x="658" y="2341"/>
                </a:lnTo>
                <a:lnTo>
                  <a:pt x="676" y="2353"/>
                </a:lnTo>
                <a:lnTo>
                  <a:pt x="1110" y="2695"/>
                </a:lnTo>
                <a:lnTo>
                  <a:pt x="1122" y="2704"/>
                </a:lnTo>
                <a:lnTo>
                  <a:pt x="1134" y="2712"/>
                </a:lnTo>
                <a:lnTo>
                  <a:pt x="1145" y="2719"/>
                </a:lnTo>
                <a:lnTo>
                  <a:pt x="1155" y="2724"/>
                </a:lnTo>
                <a:lnTo>
                  <a:pt x="1166" y="2729"/>
                </a:lnTo>
                <a:lnTo>
                  <a:pt x="1176" y="2732"/>
                </a:lnTo>
                <a:lnTo>
                  <a:pt x="1185" y="2734"/>
                </a:lnTo>
                <a:lnTo>
                  <a:pt x="1194" y="2734"/>
                </a:lnTo>
                <a:lnTo>
                  <a:pt x="1203" y="2734"/>
                </a:lnTo>
                <a:lnTo>
                  <a:pt x="1210" y="2732"/>
                </a:lnTo>
                <a:lnTo>
                  <a:pt x="1219" y="2729"/>
                </a:lnTo>
                <a:lnTo>
                  <a:pt x="1226" y="2724"/>
                </a:lnTo>
                <a:lnTo>
                  <a:pt x="1233" y="2719"/>
                </a:lnTo>
                <a:lnTo>
                  <a:pt x="1240" y="2712"/>
                </a:lnTo>
                <a:lnTo>
                  <a:pt x="1246" y="2703"/>
                </a:lnTo>
                <a:lnTo>
                  <a:pt x="1252" y="2694"/>
                </a:lnTo>
                <a:lnTo>
                  <a:pt x="1258" y="2682"/>
                </a:lnTo>
                <a:lnTo>
                  <a:pt x="1263" y="2669"/>
                </a:lnTo>
                <a:lnTo>
                  <a:pt x="1269" y="2655"/>
                </a:lnTo>
                <a:lnTo>
                  <a:pt x="1273" y="2640"/>
                </a:lnTo>
                <a:lnTo>
                  <a:pt x="1278" y="2622"/>
                </a:lnTo>
                <a:lnTo>
                  <a:pt x="1282" y="2604"/>
                </a:lnTo>
                <a:lnTo>
                  <a:pt x="1289" y="2562"/>
                </a:lnTo>
                <a:lnTo>
                  <a:pt x="1296" y="2514"/>
                </a:lnTo>
                <a:lnTo>
                  <a:pt x="1301" y="2460"/>
                </a:lnTo>
                <a:lnTo>
                  <a:pt x="1305" y="2399"/>
                </a:lnTo>
                <a:lnTo>
                  <a:pt x="1308" y="2332"/>
                </a:lnTo>
                <a:lnTo>
                  <a:pt x="1311" y="2258"/>
                </a:lnTo>
                <a:lnTo>
                  <a:pt x="1313" y="2176"/>
                </a:lnTo>
                <a:lnTo>
                  <a:pt x="1314" y="2087"/>
                </a:lnTo>
                <a:lnTo>
                  <a:pt x="1314" y="1991"/>
                </a:lnTo>
                <a:lnTo>
                  <a:pt x="1299" y="535"/>
                </a:lnTo>
                <a:lnTo>
                  <a:pt x="1299" y="512"/>
                </a:lnTo>
                <a:lnTo>
                  <a:pt x="1302" y="489"/>
                </a:lnTo>
                <a:lnTo>
                  <a:pt x="1306" y="467"/>
                </a:lnTo>
                <a:lnTo>
                  <a:pt x="1313" y="446"/>
                </a:lnTo>
                <a:lnTo>
                  <a:pt x="1323" y="425"/>
                </a:lnTo>
                <a:lnTo>
                  <a:pt x="1334" y="406"/>
                </a:lnTo>
                <a:lnTo>
                  <a:pt x="1346" y="389"/>
                </a:lnTo>
                <a:lnTo>
                  <a:pt x="1360" y="371"/>
                </a:lnTo>
                <a:lnTo>
                  <a:pt x="1375" y="356"/>
                </a:lnTo>
                <a:lnTo>
                  <a:pt x="1393" y="343"/>
                </a:lnTo>
                <a:lnTo>
                  <a:pt x="1411" y="331"/>
                </a:lnTo>
                <a:lnTo>
                  <a:pt x="1430" y="320"/>
                </a:lnTo>
                <a:lnTo>
                  <a:pt x="1452" y="311"/>
                </a:lnTo>
                <a:lnTo>
                  <a:pt x="1473" y="305"/>
                </a:lnTo>
                <a:lnTo>
                  <a:pt x="1496" y="301"/>
                </a:lnTo>
                <a:lnTo>
                  <a:pt x="1519" y="299"/>
                </a:lnTo>
                <a:lnTo>
                  <a:pt x="1527" y="299"/>
                </a:lnTo>
                <a:close/>
                <a:moveTo>
                  <a:pt x="1527" y="0"/>
                </a:moveTo>
                <a:lnTo>
                  <a:pt x="1527" y="0"/>
                </a:lnTo>
                <a:lnTo>
                  <a:pt x="1508" y="0"/>
                </a:lnTo>
                <a:lnTo>
                  <a:pt x="1482" y="2"/>
                </a:lnTo>
                <a:lnTo>
                  <a:pt x="1456" y="4"/>
                </a:lnTo>
                <a:lnTo>
                  <a:pt x="1430" y="9"/>
                </a:lnTo>
                <a:lnTo>
                  <a:pt x="1405" y="14"/>
                </a:lnTo>
                <a:lnTo>
                  <a:pt x="1380" y="20"/>
                </a:lnTo>
                <a:lnTo>
                  <a:pt x="1355" y="28"/>
                </a:lnTo>
                <a:lnTo>
                  <a:pt x="1332" y="37"/>
                </a:lnTo>
                <a:lnTo>
                  <a:pt x="1307" y="47"/>
                </a:lnTo>
                <a:lnTo>
                  <a:pt x="1285" y="59"/>
                </a:lnTo>
                <a:lnTo>
                  <a:pt x="1262" y="71"/>
                </a:lnTo>
                <a:lnTo>
                  <a:pt x="1240" y="84"/>
                </a:lnTo>
                <a:lnTo>
                  <a:pt x="1219" y="98"/>
                </a:lnTo>
                <a:lnTo>
                  <a:pt x="1198" y="115"/>
                </a:lnTo>
                <a:lnTo>
                  <a:pt x="1179" y="131"/>
                </a:lnTo>
                <a:lnTo>
                  <a:pt x="1160" y="149"/>
                </a:lnTo>
                <a:lnTo>
                  <a:pt x="1141" y="168"/>
                </a:lnTo>
                <a:lnTo>
                  <a:pt x="1124" y="187"/>
                </a:lnTo>
                <a:lnTo>
                  <a:pt x="1108" y="207"/>
                </a:lnTo>
                <a:lnTo>
                  <a:pt x="1092" y="228"/>
                </a:lnTo>
                <a:lnTo>
                  <a:pt x="1078" y="249"/>
                </a:lnTo>
                <a:lnTo>
                  <a:pt x="1065" y="271"/>
                </a:lnTo>
                <a:lnTo>
                  <a:pt x="1054" y="294"/>
                </a:lnTo>
                <a:lnTo>
                  <a:pt x="1042" y="317"/>
                </a:lnTo>
                <a:lnTo>
                  <a:pt x="1033" y="341"/>
                </a:lnTo>
                <a:lnTo>
                  <a:pt x="1025" y="364"/>
                </a:lnTo>
                <a:lnTo>
                  <a:pt x="1018" y="389"/>
                </a:lnTo>
                <a:lnTo>
                  <a:pt x="1012" y="414"/>
                </a:lnTo>
                <a:lnTo>
                  <a:pt x="1007" y="439"/>
                </a:lnTo>
                <a:lnTo>
                  <a:pt x="1003" y="464"/>
                </a:lnTo>
                <a:lnTo>
                  <a:pt x="1001" y="489"/>
                </a:lnTo>
                <a:lnTo>
                  <a:pt x="1000" y="515"/>
                </a:lnTo>
                <a:lnTo>
                  <a:pt x="1000" y="541"/>
                </a:lnTo>
                <a:lnTo>
                  <a:pt x="1015" y="1993"/>
                </a:lnTo>
                <a:lnTo>
                  <a:pt x="1014" y="2126"/>
                </a:lnTo>
                <a:lnTo>
                  <a:pt x="1012" y="2237"/>
                </a:lnTo>
                <a:lnTo>
                  <a:pt x="864" y="2121"/>
                </a:lnTo>
                <a:lnTo>
                  <a:pt x="846" y="2107"/>
                </a:lnTo>
                <a:lnTo>
                  <a:pt x="827" y="2094"/>
                </a:lnTo>
                <a:lnTo>
                  <a:pt x="808" y="2082"/>
                </a:lnTo>
                <a:lnTo>
                  <a:pt x="789" y="2069"/>
                </a:lnTo>
                <a:lnTo>
                  <a:pt x="768" y="2059"/>
                </a:lnTo>
                <a:lnTo>
                  <a:pt x="748" y="2049"/>
                </a:lnTo>
                <a:lnTo>
                  <a:pt x="728" y="2040"/>
                </a:lnTo>
                <a:lnTo>
                  <a:pt x="706" y="2032"/>
                </a:lnTo>
                <a:lnTo>
                  <a:pt x="685" y="2024"/>
                </a:lnTo>
                <a:lnTo>
                  <a:pt x="663" y="2018"/>
                </a:lnTo>
                <a:lnTo>
                  <a:pt x="641" y="2012"/>
                </a:lnTo>
                <a:lnTo>
                  <a:pt x="619" y="2008"/>
                </a:lnTo>
                <a:lnTo>
                  <a:pt x="596" y="2005"/>
                </a:lnTo>
                <a:lnTo>
                  <a:pt x="574" y="2002"/>
                </a:lnTo>
                <a:lnTo>
                  <a:pt x="550" y="2001"/>
                </a:lnTo>
                <a:lnTo>
                  <a:pt x="528" y="2000"/>
                </a:lnTo>
                <a:lnTo>
                  <a:pt x="498" y="2001"/>
                </a:lnTo>
                <a:lnTo>
                  <a:pt x="470" y="2003"/>
                </a:lnTo>
                <a:lnTo>
                  <a:pt x="441" y="2007"/>
                </a:lnTo>
                <a:lnTo>
                  <a:pt x="413" y="2013"/>
                </a:lnTo>
                <a:lnTo>
                  <a:pt x="385" y="2019"/>
                </a:lnTo>
                <a:lnTo>
                  <a:pt x="358" y="2029"/>
                </a:lnTo>
                <a:lnTo>
                  <a:pt x="331" y="2038"/>
                </a:lnTo>
                <a:lnTo>
                  <a:pt x="306" y="2049"/>
                </a:lnTo>
                <a:lnTo>
                  <a:pt x="280" y="2062"/>
                </a:lnTo>
                <a:lnTo>
                  <a:pt x="255" y="2076"/>
                </a:lnTo>
                <a:lnTo>
                  <a:pt x="231" y="2092"/>
                </a:lnTo>
                <a:lnTo>
                  <a:pt x="208" y="2108"/>
                </a:lnTo>
                <a:lnTo>
                  <a:pt x="186" y="2126"/>
                </a:lnTo>
                <a:lnTo>
                  <a:pt x="164" y="2146"/>
                </a:lnTo>
                <a:lnTo>
                  <a:pt x="144" y="2166"/>
                </a:lnTo>
                <a:lnTo>
                  <a:pt x="125" y="2187"/>
                </a:lnTo>
                <a:lnTo>
                  <a:pt x="107" y="2209"/>
                </a:lnTo>
                <a:lnTo>
                  <a:pt x="92" y="2230"/>
                </a:lnTo>
                <a:lnTo>
                  <a:pt x="78" y="2253"/>
                </a:lnTo>
                <a:lnTo>
                  <a:pt x="64" y="2276"/>
                </a:lnTo>
                <a:lnTo>
                  <a:pt x="52" y="2299"/>
                </a:lnTo>
                <a:lnTo>
                  <a:pt x="41" y="2323"/>
                </a:lnTo>
                <a:lnTo>
                  <a:pt x="32" y="2346"/>
                </a:lnTo>
                <a:lnTo>
                  <a:pt x="24" y="2371"/>
                </a:lnTo>
                <a:lnTo>
                  <a:pt x="17" y="2396"/>
                </a:lnTo>
                <a:lnTo>
                  <a:pt x="10" y="2421"/>
                </a:lnTo>
                <a:lnTo>
                  <a:pt x="6" y="2446"/>
                </a:lnTo>
                <a:lnTo>
                  <a:pt x="3" y="2472"/>
                </a:lnTo>
                <a:lnTo>
                  <a:pt x="0" y="2496"/>
                </a:lnTo>
                <a:lnTo>
                  <a:pt x="0" y="2522"/>
                </a:lnTo>
                <a:lnTo>
                  <a:pt x="0" y="2547"/>
                </a:lnTo>
                <a:lnTo>
                  <a:pt x="1" y="2572"/>
                </a:lnTo>
                <a:lnTo>
                  <a:pt x="4" y="2598"/>
                </a:lnTo>
                <a:lnTo>
                  <a:pt x="8" y="2622"/>
                </a:lnTo>
                <a:lnTo>
                  <a:pt x="13" y="2648"/>
                </a:lnTo>
                <a:lnTo>
                  <a:pt x="20" y="2672"/>
                </a:lnTo>
                <a:lnTo>
                  <a:pt x="27" y="2697"/>
                </a:lnTo>
                <a:lnTo>
                  <a:pt x="36" y="2720"/>
                </a:lnTo>
                <a:lnTo>
                  <a:pt x="46" y="2745"/>
                </a:lnTo>
                <a:lnTo>
                  <a:pt x="56" y="2767"/>
                </a:lnTo>
                <a:lnTo>
                  <a:pt x="68" y="2790"/>
                </a:lnTo>
                <a:lnTo>
                  <a:pt x="83" y="2812"/>
                </a:lnTo>
                <a:lnTo>
                  <a:pt x="97" y="2834"/>
                </a:lnTo>
                <a:lnTo>
                  <a:pt x="112" y="2855"/>
                </a:lnTo>
                <a:lnTo>
                  <a:pt x="130" y="2875"/>
                </a:lnTo>
                <a:lnTo>
                  <a:pt x="147" y="2894"/>
                </a:lnTo>
                <a:lnTo>
                  <a:pt x="166" y="2914"/>
                </a:lnTo>
                <a:lnTo>
                  <a:pt x="187" y="2932"/>
                </a:lnTo>
                <a:lnTo>
                  <a:pt x="906" y="3540"/>
                </a:lnTo>
                <a:lnTo>
                  <a:pt x="933" y="3585"/>
                </a:lnTo>
                <a:lnTo>
                  <a:pt x="961" y="3628"/>
                </a:lnTo>
                <a:lnTo>
                  <a:pt x="988" y="3669"/>
                </a:lnTo>
                <a:lnTo>
                  <a:pt x="1016" y="3708"/>
                </a:lnTo>
                <a:lnTo>
                  <a:pt x="1043" y="3746"/>
                </a:lnTo>
                <a:lnTo>
                  <a:pt x="1071" y="3782"/>
                </a:lnTo>
                <a:lnTo>
                  <a:pt x="1097" y="3814"/>
                </a:lnTo>
                <a:lnTo>
                  <a:pt x="1125" y="3847"/>
                </a:lnTo>
                <a:lnTo>
                  <a:pt x="1150" y="3876"/>
                </a:lnTo>
                <a:lnTo>
                  <a:pt x="1177" y="3905"/>
                </a:lnTo>
                <a:lnTo>
                  <a:pt x="1202" y="3930"/>
                </a:lnTo>
                <a:lnTo>
                  <a:pt x="1227" y="3956"/>
                </a:lnTo>
                <a:lnTo>
                  <a:pt x="1251" y="3978"/>
                </a:lnTo>
                <a:lnTo>
                  <a:pt x="1275" y="4001"/>
                </a:lnTo>
                <a:lnTo>
                  <a:pt x="1318" y="4038"/>
                </a:lnTo>
                <a:lnTo>
                  <a:pt x="1320" y="4429"/>
                </a:lnTo>
                <a:lnTo>
                  <a:pt x="1323" y="4727"/>
                </a:lnTo>
                <a:lnTo>
                  <a:pt x="1620" y="4727"/>
                </a:lnTo>
                <a:lnTo>
                  <a:pt x="2944" y="4727"/>
                </a:lnTo>
                <a:lnTo>
                  <a:pt x="3240" y="4727"/>
                </a:lnTo>
                <a:lnTo>
                  <a:pt x="3243" y="4431"/>
                </a:lnTo>
                <a:lnTo>
                  <a:pt x="3249" y="3951"/>
                </a:lnTo>
                <a:lnTo>
                  <a:pt x="3681" y="2588"/>
                </a:lnTo>
                <a:lnTo>
                  <a:pt x="3683" y="2580"/>
                </a:lnTo>
                <a:lnTo>
                  <a:pt x="3685" y="2572"/>
                </a:lnTo>
                <a:lnTo>
                  <a:pt x="3696" y="2529"/>
                </a:lnTo>
                <a:lnTo>
                  <a:pt x="3720" y="2440"/>
                </a:lnTo>
                <a:lnTo>
                  <a:pt x="3729" y="2398"/>
                </a:lnTo>
                <a:lnTo>
                  <a:pt x="3738" y="2359"/>
                </a:lnTo>
                <a:lnTo>
                  <a:pt x="3745" y="2320"/>
                </a:lnTo>
                <a:lnTo>
                  <a:pt x="3751" y="2282"/>
                </a:lnTo>
                <a:lnTo>
                  <a:pt x="3754" y="2246"/>
                </a:lnTo>
                <a:lnTo>
                  <a:pt x="3756" y="2209"/>
                </a:lnTo>
                <a:lnTo>
                  <a:pt x="3757" y="2187"/>
                </a:lnTo>
                <a:lnTo>
                  <a:pt x="3756" y="2167"/>
                </a:lnTo>
                <a:lnTo>
                  <a:pt x="3755" y="2148"/>
                </a:lnTo>
                <a:lnTo>
                  <a:pt x="3753" y="2128"/>
                </a:lnTo>
                <a:lnTo>
                  <a:pt x="3750" y="2109"/>
                </a:lnTo>
                <a:lnTo>
                  <a:pt x="3746" y="2092"/>
                </a:lnTo>
                <a:lnTo>
                  <a:pt x="3743" y="2073"/>
                </a:lnTo>
                <a:lnTo>
                  <a:pt x="3738" y="2057"/>
                </a:lnTo>
                <a:lnTo>
                  <a:pt x="3733" y="2041"/>
                </a:lnTo>
                <a:lnTo>
                  <a:pt x="3728" y="2025"/>
                </a:lnTo>
                <a:lnTo>
                  <a:pt x="3722" y="2010"/>
                </a:lnTo>
                <a:lnTo>
                  <a:pt x="3714" y="1995"/>
                </a:lnTo>
                <a:lnTo>
                  <a:pt x="3700" y="1967"/>
                </a:lnTo>
                <a:lnTo>
                  <a:pt x="3685" y="1943"/>
                </a:lnTo>
                <a:lnTo>
                  <a:pt x="3669" y="1920"/>
                </a:lnTo>
                <a:lnTo>
                  <a:pt x="3651" y="1898"/>
                </a:lnTo>
                <a:lnTo>
                  <a:pt x="3634" y="1879"/>
                </a:lnTo>
                <a:lnTo>
                  <a:pt x="3617" y="1863"/>
                </a:lnTo>
                <a:lnTo>
                  <a:pt x="3599" y="1846"/>
                </a:lnTo>
                <a:lnTo>
                  <a:pt x="3582" y="1833"/>
                </a:lnTo>
                <a:lnTo>
                  <a:pt x="3566" y="1821"/>
                </a:lnTo>
                <a:lnTo>
                  <a:pt x="3549" y="1811"/>
                </a:lnTo>
                <a:lnTo>
                  <a:pt x="3505" y="1784"/>
                </a:lnTo>
                <a:lnTo>
                  <a:pt x="3482" y="1771"/>
                </a:lnTo>
                <a:lnTo>
                  <a:pt x="3459" y="1759"/>
                </a:lnTo>
                <a:lnTo>
                  <a:pt x="3434" y="1747"/>
                </a:lnTo>
                <a:lnTo>
                  <a:pt x="3411" y="1736"/>
                </a:lnTo>
                <a:lnTo>
                  <a:pt x="3385" y="1727"/>
                </a:lnTo>
                <a:lnTo>
                  <a:pt x="3360" y="1718"/>
                </a:lnTo>
                <a:lnTo>
                  <a:pt x="3358" y="1702"/>
                </a:lnTo>
                <a:lnTo>
                  <a:pt x="3355" y="1685"/>
                </a:lnTo>
                <a:lnTo>
                  <a:pt x="3351" y="1669"/>
                </a:lnTo>
                <a:lnTo>
                  <a:pt x="3347" y="1653"/>
                </a:lnTo>
                <a:lnTo>
                  <a:pt x="3342" y="1636"/>
                </a:lnTo>
                <a:lnTo>
                  <a:pt x="3335" y="1620"/>
                </a:lnTo>
                <a:lnTo>
                  <a:pt x="3329" y="1604"/>
                </a:lnTo>
                <a:lnTo>
                  <a:pt x="3322" y="1588"/>
                </a:lnTo>
                <a:lnTo>
                  <a:pt x="3314" y="1572"/>
                </a:lnTo>
                <a:lnTo>
                  <a:pt x="3306" y="1556"/>
                </a:lnTo>
                <a:lnTo>
                  <a:pt x="3296" y="1541"/>
                </a:lnTo>
                <a:lnTo>
                  <a:pt x="3286" y="1525"/>
                </a:lnTo>
                <a:lnTo>
                  <a:pt x="3274" y="1511"/>
                </a:lnTo>
                <a:lnTo>
                  <a:pt x="3263" y="1496"/>
                </a:lnTo>
                <a:lnTo>
                  <a:pt x="3250" y="1482"/>
                </a:lnTo>
                <a:lnTo>
                  <a:pt x="3237" y="1468"/>
                </a:lnTo>
                <a:lnTo>
                  <a:pt x="3222" y="1454"/>
                </a:lnTo>
                <a:lnTo>
                  <a:pt x="3207" y="1441"/>
                </a:lnTo>
                <a:lnTo>
                  <a:pt x="3191" y="1429"/>
                </a:lnTo>
                <a:lnTo>
                  <a:pt x="3173" y="1415"/>
                </a:lnTo>
                <a:lnTo>
                  <a:pt x="3155" y="1404"/>
                </a:lnTo>
                <a:lnTo>
                  <a:pt x="3137" y="1392"/>
                </a:lnTo>
                <a:lnTo>
                  <a:pt x="3116" y="1381"/>
                </a:lnTo>
                <a:lnTo>
                  <a:pt x="3096" y="1371"/>
                </a:lnTo>
                <a:lnTo>
                  <a:pt x="3074" y="1360"/>
                </a:lnTo>
                <a:lnTo>
                  <a:pt x="3051" y="1351"/>
                </a:lnTo>
                <a:lnTo>
                  <a:pt x="3027" y="1342"/>
                </a:lnTo>
                <a:lnTo>
                  <a:pt x="3002" y="1334"/>
                </a:lnTo>
                <a:lnTo>
                  <a:pt x="2976" y="1327"/>
                </a:lnTo>
                <a:lnTo>
                  <a:pt x="2949" y="1320"/>
                </a:lnTo>
                <a:lnTo>
                  <a:pt x="2921" y="1314"/>
                </a:lnTo>
                <a:lnTo>
                  <a:pt x="2892" y="1307"/>
                </a:lnTo>
                <a:lnTo>
                  <a:pt x="2857" y="1302"/>
                </a:lnTo>
                <a:lnTo>
                  <a:pt x="2824" y="1298"/>
                </a:lnTo>
                <a:lnTo>
                  <a:pt x="2793" y="1295"/>
                </a:lnTo>
                <a:lnTo>
                  <a:pt x="2761" y="1295"/>
                </a:lnTo>
                <a:lnTo>
                  <a:pt x="2732" y="1295"/>
                </a:lnTo>
                <a:lnTo>
                  <a:pt x="2705" y="1297"/>
                </a:lnTo>
                <a:lnTo>
                  <a:pt x="2677" y="1301"/>
                </a:lnTo>
                <a:lnTo>
                  <a:pt x="2651" y="1306"/>
                </a:lnTo>
                <a:lnTo>
                  <a:pt x="2637" y="1286"/>
                </a:lnTo>
                <a:lnTo>
                  <a:pt x="2621" y="1266"/>
                </a:lnTo>
                <a:lnTo>
                  <a:pt x="2604" y="1246"/>
                </a:lnTo>
                <a:lnTo>
                  <a:pt x="2585" y="1228"/>
                </a:lnTo>
                <a:lnTo>
                  <a:pt x="2565" y="1210"/>
                </a:lnTo>
                <a:lnTo>
                  <a:pt x="2544" y="1193"/>
                </a:lnTo>
                <a:lnTo>
                  <a:pt x="2521" y="1178"/>
                </a:lnTo>
                <a:lnTo>
                  <a:pt x="2496" y="1164"/>
                </a:lnTo>
                <a:lnTo>
                  <a:pt x="2470" y="1152"/>
                </a:lnTo>
                <a:lnTo>
                  <a:pt x="2441" y="1139"/>
                </a:lnTo>
                <a:lnTo>
                  <a:pt x="2412" y="1130"/>
                </a:lnTo>
                <a:lnTo>
                  <a:pt x="2381" y="1121"/>
                </a:lnTo>
                <a:lnTo>
                  <a:pt x="2347" y="1115"/>
                </a:lnTo>
                <a:lnTo>
                  <a:pt x="2313" y="1110"/>
                </a:lnTo>
                <a:lnTo>
                  <a:pt x="2277" y="1107"/>
                </a:lnTo>
                <a:lnTo>
                  <a:pt x="2238" y="1106"/>
                </a:lnTo>
                <a:lnTo>
                  <a:pt x="2203" y="1107"/>
                </a:lnTo>
                <a:lnTo>
                  <a:pt x="2164" y="1109"/>
                </a:lnTo>
                <a:lnTo>
                  <a:pt x="2136" y="1112"/>
                </a:lnTo>
                <a:lnTo>
                  <a:pt x="2109" y="1115"/>
                </a:lnTo>
                <a:lnTo>
                  <a:pt x="2083" y="1119"/>
                </a:lnTo>
                <a:lnTo>
                  <a:pt x="2058" y="1124"/>
                </a:lnTo>
                <a:lnTo>
                  <a:pt x="2056" y="518"/>
                </a:lnTo>
                <a:lnTo>
                  <a:pt x="2055" y="513"/>
                </a:lnTo>
                <a:lnTo>
                  <a:pt x="2055" y="508"/>
                </a:lnTo>
                <a:lnTo>
                  <a:pt x="2054" y="481"/>
                </a:lnTo>
                <a:lnTo>
                  <a:pt x="2051" y="456"/>
                </a:lnTo>
                <a:lnTo>
                  <a:pt x="2047" y="429"/>
                </a:lnTo>
                <a:lnTo>
                  <a:pt x="2042" y="405"/>
                </a:lnTo>
                <a:lnTo>
                  <a:pt x="2035" y="379"/>
                </a:lnTo>
                <a:lnTo>
                  <a:pt x="2027" y="355"/>
                </a:lnTo>
                <a:lnTo>
                  <a:pt x="2018" y="332"/>
                </a:lnTo>
                <a:lnTo>
                  <a:pt x="2008" y="308"/>
                </a:lnTo>
                <a:lnTo>
                  <a:pt x="1998" y="286"/>
                </a:lnTo>
                <a:lnTo>
                  <a:pt x="1986" y="263"/>
                </a:lnTo>
                <a:lnTo>
                  <a:pt x="1972" y="243"/>
                </a:lnTo>
                <a:lnTo>
                  <a:pt x="1959" y="222"/>
                </a:lnTo>
                <a:lnTo>
                  <a:pt x="1944" y="202"/>
                </a:lnTo>
                <a:lnTo>
                  <a:pt x="1929" y="183"/>
                </a:lnTo>
                <a:lnTo>
                  <a:pt x="1912" y="165"/>
                </a:lnTo>
                <a:lnTo>
                  <a:pt x="1895" y="147"/>
                </a:lnTo>
                <a:lnTo>
                  <a:pt x="1877" y="130"/>
                </a:lnTo>
                <a:lnTo>
                  <a:pt x="1857" y="115"/>
                </a:lnTo>
                <a:lnTo>
                  <a:pt x="1838" y="99"/>
                </a:lnTo>
                <a:lnTo>
                  <a:pt x="1818" y="85"/>
                </a:lnTo>
                <a:lnTo>
                  <a:pt x="1796" y="72"/>
                </a:lnTo>
                <a:lnTo>
                  <a:pt x="1774" y="60"/>
                </a:lnTo>
                <a:lnTo>
                  <a:pt x="1752" y="48"/>
                </a:lnTo>
                <a:lnTo>
                  <a:pt x="1729" y="39"/>
                </a:lnTo>
                <a:lnTo>
                  <a:pt x="1706" y="30"/>
                </a:lnTo>
                <a:lnTo>
                  <a:pt x="1681" y="22"/>
                </a:lnTo>
                <a:lnTo>
                  <a:pt x="1657" y="15"/>
                </a:lnTo>
                <a:lnTo>
                  <a:pt x="1631" y="10"/>
                </a:lnTo>
                <a:lnTo>
                  <a:pt x="1606" y="6"/>
                </a:lnTo>
                <a:lnTo>
                  <a:pt x="1580" y="2"/>
                </a:lnTo>
                <a:lnTo>
                  <a:pt x="1554" y="0"/>
                </a:lnTo>
                <a:lnTo>
                  <a:pt x="15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31" y="1299748"/>
            <a:ext cx="9215252" cy="5141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>
            <p:custDataLst>
              <p:custData r:id="rId1"/>
            </p:custDataLst>
          </p:nvPr>
        </p:nvSpPr>
        <p:spPr>
          <a:xfrm>
            <a:off x="5344562" y="3401890"/>
            <a:ext cx="2118690" cy="273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>
            <p:custDataLst>
              <p:custData r:id="rId2"/>
            </p:custDataLst>
          </p:nvPr>
        </p:nvSpPr>
        <p:spPr>
          <a:xfrm>
            <a:off x="5337838" y="3733454"/>
            <a:ext cx="2118690" cy="273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下箭头 15"/>
          <p:cNvSpPr/>
          <p:nvPr/>
        </p:nvSpPr>
        <p:spPr>
          <a:xfrm>
            <a:off x="6252519" y="4007211"/>
            <a:ext cx="242316" cy="305297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258930" y="1327150"/>
            <a:ext cx="3732" cy="4032250"/>
          </a:xfrm>
          <a:prstGeom prst="line">
            <a:avLst/>
          </a:prstGeom>
          <a:ln w="1524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00042" y="2262944"/>
            <a:ext cx="13627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3" name="文本框 12"/>
          <p:cNvSpPr txBox="1"/>
          <p:nvPr/>
        </p:nvSpPr>
        <p:spPr>
          <a:xfrm rot="5400000">
            <a:off x="-475698" y="3352256"/>
            <a:ext cx="245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kern="2000" spc="200">
                <a:solidFill>
                  <a:srgbClr val="002060"/>
                </a:solidFill>
                <a:uFillTx/>
              </a:rPr>
              <a:t>CONTENTS</a:t>
            </a:r>
          </a:p>
        </p:txBody>
      </p:sp>
      <p:pic>
        <p:nvPicPr>
          <p:cNvPr id="16" name="Picture 2" descr="PPT_title_art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0"/>
            <a:ext cx="5976664" cy="688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5"/>
          <p:cNvSpPr txBox="1"/>
          <p:nvPr/>
        </p:nvSpPr>
        <p:spPr>
          <a:xfrm>
            <a:off x="2496594" y="2835152"/>
            <a:ext cx="3914775" cy="5256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2400" dirty="0"/>
              <a:t>2.</a:t>
            </a:r>
            <a:r>
              <a:rPr lang="zh-CN" altLang="en-US" sz="2400" dirty="0"/>
              <a:t>标准空间模块库</a:t>
            </a:r>
          </a:p>
        </p:txBody>
      </p:sp>
      <p:sp>
        <p:nvSpPr>
          <p:cNvPr id="9" name="椭圆 8"/>
          <p:cNvSpPr/>
          <p:nvPr/>
        </p:nvSpPr>
        <p:spPr>
          <a:xfrm>
            <a:off x="2212455" y="4137371"/>
            <a:ext cx="100414" cy="10041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2496382" y="3924749"/>
            <a:ext cx="3914881" cy="5256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2400" dirty="0"/>
              <a:t>3.</a:t>
            </a:r>
            <a:r>
              <a:rPr lang="zh-CN" altLang="en-US" sz="2400" dirty="0"/>
              <a:t>项目管理</a:t>
            </a:r>
            <a:endParaRPr lang="en-US" altLang="zh-CN" sz="2400" dirty="0"/>
          </a:p>
        </p:txBody>
      </p:sp>
      <p:sp>
        <p:nvSpPr>
          <p:cNvPr id="7" name="椭圆 6"/>
          <p:cNvSpPr/>
          <p:nvPr/>
        </p:nvSpPr>
        <p:spPr>
          <a:xfrm>
            <a:off x="2212455" y="1881475"/>
            <a:ext cx="100414" cy="100414"/>
          </a:xfrm>
          <a:prstGeom prst="ellipse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C3F8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FBFBF"/>
              </a:solidFill>
            </a:endParaRPr>
          </a:p>
        </p:txBody>
      </p:sp>
      <p:sp>
        <p:nvSpPr>
          <p:cNvPr id="4" name="TextBox 14"/>
          <p:cNvSpPr txBox="1"/>
          <p:nvPr/>
        </p:nvSpPr>
        <p:spPr>
          <a:xfrm>
            <a:off x="2496488" y="1668853"/>
            <a:ext cx="3914775" cy="5256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标准部品库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204992" y="2997567"/>
            <a:ext cx="100414" cy="10041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51DA76-25C1-4063-AE7D-F949622E1D2E}"/>
              </a:ext>
            </a:extLst>
          </p:cNvPr>
          <p:cNvSpPr txBox="1"/>
          <p:nvPr/>
        </p:nvSpPr>
        <p:spPr>
          <a:xfrm>
            <a:off x="255581" y="303572"/>
            <a:ext cx="7344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融创设计协同平台 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端操作指引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/>
              <a:t>标准部品库</a:t>
            </a:r>
            <a:r>
              <a:rPr lang="en-US" altLang="zh-CN" sz="1800" dirty="0"/>
              <a:t>—</a:t>
            </a:r>
            <a:r>
              <a:rPr lang="zh-CN" altLang="en-US" sz="1800" dirty="0"/>
              <a:t>外窗</a:t>
            </a:r>
            <a:r>
              <a:rPr lang="en-US" altLang="zh-CN" sz="1800" dirty="0"/>
              <a:t>(</a:t>
            </a:r>
            <a:r>
              <a:rPr lang="zh-CN" altLang="en-US" sz="1800" dirty="0"/>
              <a:t>检索</a:t>
            </a:r>
            <a:r>
              <a:rPr lang="en-US" altLang="zh-CN" sz="1800" dirty="0"/>
              <a:t>)</a:t>
            </a:r>
            <a:endParaRPr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191134" y="906780"/>
            <a:ext cx="27679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登录成功后默认进入外窗检索页面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47190" y="852395"/>
            <a:ext cx="21090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根据条件进行检索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177780" y="860425"/>
            <a:ext cx="125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检索说明</a:t>
            </a:r>
          </a:p>
        </p:txBody>
      </p:sp>
      <p:sp>
        <p:nvSpPr>
          <p:cNvPr id="7" name="圆角矩形标注 6"/>
          <p:cNvSpPr/>
          <p:nvPr/>
        </p:nvSpPr>
        <p:spPr>
          <a:xfrm rot="5400000">
            <a:off x="9606028" y="1615917"/>
            <a:ext cx="2208212" cy="2271395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区域、功能区类型、开启类型、开启扇数量、审核状态进行检索。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根据关键词搜索进行检索，在搜索框中填写条件，点击搜索按钮。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311274"/>
            <a:ext cx="9128125" cy="4772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2432050" y="2076450"/>
            <a:ext cx="342900" cy="20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5" y="1311274"/>
            <a:ext cx="9098916" cy="4652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矩形 20"/>
          <p:cNvSpPr/>
          <p:nvPr/>
        </p:nvSpPr>
        <p:spPr>
          <a:xfrm>
            <a:off x="2463799" y="2387600"/>
            <a:ext cx="342900" cy="20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4" y="1338754"/>
            <a:ext cx="9054466" cy="4597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外窗</a:t>
            </a:r>
            <a:r>
              <a:rPr lang="en-US" altLang="zh-CN" dirty="0"/>
              <a:t>(</a:t>
            </a:r>
            <a:r>
              <a:rPr lang="zh-CN" altLang="en-US" dirty="0"/>
              <a:t>新增动态</a:t>
            </a:r>
            <a:r>
              <a:rPr lang="en-US" altLang="zh-CN" dirty="0"/>
              <a:t>1)</a:t>
            </a:r>
            <a:endParaRPr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191133" y="860425"/>
            <a:ext cx="2685417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点击新增按钮进入新增页面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64480" y="860425"/>
            <a:ext cx="266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填写数据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177780" y="860425"/>
            <a:ext cx="125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新增说明</a:t>
            </a:r>
          </a:p>
        </p:txBody>
      </p:sp>
      <p:sp>
        <p:nvSpPr>
          <p:cNvPr id="14" name="圆角矩形标注 13"/>
          <p:cNvSpPr/>
          <p:nvPr/>
        </p:nvSpPr>
        <p:spPr>
          <a:xfrm rot="5400000">
            <a:off x="8442250" y="2569517"/>
            <a:ext cx="4668988" cy="2220913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原型编号不可重复。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带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号的为必填项。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上传的图纸为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CAD2010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原型图纸上传后会在左侧预览区显示图形。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转角窗型需上传侧面图。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使用范围、功能区类型、开启类型、开启扇数量、是否对称、是否转角根据原型填写。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模块类型分为动态和定型。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动态原型下，宽度尺寸范围，通风量计算公式和各参数取值。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定型原型填写尺寸宽高、通风量、塞缝尺寸，是否有附框。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完成填写后点击提交审核自动保存。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BAE3C721-E714-4343-860F-4579289F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2" y="1330064"/>
            <a:ext cx="8419467" cy="502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262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外窗</a:t>
            </a:r>
            <a:r>
              <a:rPr lang="en-US" altLang="zh-CN" dirty="0"/>
              <a:t>(</a:t>
            </a:r>
            <a:r>
              <a:rPr lang="zh-CN" altLang="en-US" dirty="0"/>
              <a:t>新增动态</a:t>
            </a:r>
            <a:r>
              <a:rPr lang="en-US" altLang="zh-CN" dirty="0"/>
              <a:t>2)</a:t>
            </a:r>
            <a:endParaRPr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191133" y="860425"/>
            <a:ext cx="2685417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点击新增按钮进入新增页面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64480" y="860425"/>
            <a:ext cx="266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填写数据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177780" y="860425"/>
            <a:ext cx="125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新增说明</a:t>
            </a:r>
          </a:p>
        </p:txBody>
      </p:sp>
      <p:pic>
        <p:nvPicPr>
          <p:cNvPr id="25" name="Picture 7">
            <a:extLst>
              <a:ext uri="{FF2B5EF4-FFF2-40B4-BE49-F238E27FC236}">
                <a16:creationId xmlns:a16="http://schemas.microsoft.com/office/drawing/2014/main" id="{BAE3C721-E714-4343-860F-4579289F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62" y="1330064"/>
            <a:ext cx="8419467" cy="5026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896D4930-AE22-468C-896D-DD9C0D07A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53" y="1299180"/>
            <a:ext cx="6449941" cy="501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圆角矩形标注 13">
            <a:extLst>
              <a:ext uri="{FF2B5EF4-FFF2-40B4-BE49-F238E27FC236}">
                <a16:creationId xmlns:a16="http://schemas.microsoft.com/office/drawing/2014/main" id="{FF160650-2A1D-4B20-B21D-F018AC3BC259}"/>
              </a:ext>
            </a:extLst>
          </p:cNvPr>
          <p:cNvSpPr/>
          <p:nvPr/>
        </p:nvSpPr>
        <p:spPr>
          <a:xfrm rot="5400000">
            <a:off x="8468443" y="2543324"/>
            <a:ext cx="4668988" cy="2273300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原型编号不可重复。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带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号的为必填项。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上传的图纸为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CAD2010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原型图纸上传后会在左侧预览区显示图形。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转角窗型需上传侧面图。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使用范围、功能区类型、开启类型、开启扇数量、是否对称、是否转角根据原型填写。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模块类型分为动态和定型。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动态原型下，宽度尺寸范围，通风量计算公式和各参数取值。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定型原型填写尺寸宽高、通风量、塞缝尺寸，是否有附框。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完成填写后点击提交审核自动保存。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852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外窗</a:t>
            </a:r>
            <a:r>
              <a:rPr lang="en-US" altLang="zh-CN" dirty="0"/>
              <a:t>(</a:t>
            </a:r>
            <a:r>
              <a:rPr lang="zh-CN" altLang="en-US" dirty="0"/>
              <a:t>新增</a:t>
            </a:r>
            <a:r>
              <a:rPr lang="en-US" altLang="zh-CN" dirty="0"/>
              <a:t>-</a:t>
            </a:r>
            <a:r>
              <a:rPr lang="zh-CN" altLang="en-US" dirty="0"/>
              <a:t>静态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191133" y="860425"/>
            <a:ext cx="2685417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点击新增按钮进入新增页面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64480" y="860425"/>
            <a:ext cx="266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填写数据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177780" y="860425"/>
            <a:ext cx="125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新增说明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C42F0AE1-44E6-4105-AAC9-BC34723D7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82" y="1345480"/>
            <a:ext cx="7651435" cy="5009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圆角矩形标注 13">
            <a:extLst>
              <a:ext uri="{FF2B5EF4-FFF2-40B4-BE49-F238E27FC236}">
                <a16:creationId xmlns:a16="http://schemas.microsoft.com/office/drawing/2014/main" id="{6BE49132-0963-451C-8A02-553E814243F7}"/>
              </a:ext>
            </a:extLst>
          </p:cNvPr>
          <p:cNvSpPr/>
          <p:nvPr/>
        </p:nvSpPr>
        <p:spPr>
          <a:xfrm rot="5400000">
            <a:off x="8468443" y="2543324"/>
            <a:ext cx="4668988" cy="2273300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原型编号不可重复。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带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号的为必填项。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上传的图纸为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CAD2010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原型图纸上传后会在左侧预览区显示图形。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转角窗型需上传侧面图。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使用范围、功能区类型、开启类型、开启扇数量、是否对称、是否转角根据原型填写。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模块类型分为动态和定型。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动态原型下，宽度尺寸范围，通风量计算公式和各参数取值。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定型原型填写尺寸宽高、通风量、塞缝尺寸，是否有附框。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完成填写后点击提交审核自动保存。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285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外窗</a:t>
            </a:r>
            <a:r>
              <a:rPr lang="en-US" altLang="zh-CN" dirty="0"/>
              <a:t>(</a:t>
            </a:r>
            <a:r>
              <a:rPr lang="zh-CN" altLang="en-US" dirty="0"/>
              <a:t>查看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191134" y="857250"/>
            <a:ext cx="276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点击原型进入查看页面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224780" y="860425"/>
            <a:ext cx="266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原型查看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177780" y="860425"/>
            <a:ext cx="125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查看说明</a:t>
            </a:r>
          </a:p>
        </p:txBody>
      </p:sp>
      <p:sp>
        <p:nvSpPr>
          <p:cNvPr id="14" name="圆角矩形标注 13"/>
          <p:cNvSpPr/>
          <p:nvPr/>
        </p:nvSpPr>
        <p:spPr>
          <a:xfrm rot="5400000">
            <a:off x="9806895" y="1936392"/>
            <a:ext cx="1992084" cy="2273300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查看原型各项信息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点击下载按钮下载原型图纸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点击编辑跳转到编辑页面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87475"/>
            <a:ext cx="9004300" cy="452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" y="1334095"/>
            <a:ext cx="9004299" cy="5008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487924" y="1769023"/>
            <a:ext cx="311150" cy="615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000272" y="6033205"/>
            <a:ext cx="400050" cy="273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1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外窗</a:t>
            </a:r>
            <a:r>
              <a:rPr lang="en-US" altLang="zh-CN" dirty="0"/>
              <a:t>(</a:t>
            </a:r>
            <a:r>
              <a:rPr lang="zh-CN" altLang="en-US" dirty="0"/>
              <a:t>编辑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4857115" y="850265"/>
            <a:ext cx="2860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外窗编辑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7023" y="874395"/>
            <a:ext cx="220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点击编辑按钮进入编辑页面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169525" y="874395"/>
            <a:ext cx="1375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编辑说明</a:t>
            </a:r>
          </a:p>
        </p:txBody>
      </p:sp>
      <p:sp>
        <p:nvSpPr>
          <p:cNvPr id="14" name="圆角矩形标注 13"/>
          <p:cNvSpPr/>
          <p:nvPr/>
        </p:nvSpPr>
        <p:spPr>
          <a:xfrm rot="5400000">
            <a:off x="9050998" y="2132620"/>
            <a:ext cx="3411222" cy="2168583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外窗编辑页面与外窗新增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页面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基本相同。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原型编号不能修改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用户根据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原型参数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进行修改，修改完成后点击保存。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在编辑页面用户可以将已上传的原型删除。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用户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修改原型数据后，需要提交审批，完成审批后才能使用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26" y="1277420"/>
            <a:ext cx="7058226" cy="5158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门</a:t>
            </a:r>
            <a:r>
              <a:rPr lang="en-US" altLang="zh-CN" dirty="0"/>
              <a:t>(</a:t>
            </a:r>
            <a:r>
              <a:rPr lang="zh-CN" altLang="en-US" dirty="0"/>
              <a:t>检索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0335" y="833755"/>
            <a:ext cx="2788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侧边栏处点击门进入门检索页面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46600" y="833755"/>
            <a:ext cx="365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根据条件进行检索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47910" y="879475"/>
            <a:ext cx="1348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门检索说明</a:t>
            </a:r>
          </a:p>
        </p:txBody>
      </p:sp>
      <p:sp>
        <p:nvSpPr>
          <p:cNvPr id="10" name="圆角矩形标注 9"/>
          <p:cNvSpPr/>
          <p:nvPr/>
        </p:nvSpPr>
        <p:spPr>
          <a:xfrm rot="5400000">
            <a:off x="9589766" y="1664970"/>
            <a:ext cx="2461263" cy="2179324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根据区域、门类型、审核状态进行检索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根据关键词搜索进行检索，在搜索框中填写条件，点击搜索按钮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300942"/>
            <a:ext cx="8851900" cy="5087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/>
        </p:nvSpPr>
        <p:spPr>
          <a:xfrm>
            <a:off x="2928620" y="1366168"/>
            <a:ext cx="379730" cy="240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928620" y="1689100"/>
            <a:ext cx="424180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498850" y="2076450"/>
            <a:ext cx="476250" cy="184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203450" y="2381250"/>
            <a:ext cx="1365250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591550" y="2330450"/>
            <a:ext cx="546100" cy="2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0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门</a:t>
            </a:r>
            <a:r>
              <a:rPr lang="en-US" altLang="zh-CN" dirty="0"/>
              <a:t>(</a:t>
            </a:r>
            <a:r>
              <a:rPr lang="zh-CN" altLang="en-US" dirty="0"/>
              <a:t>新增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191133" y="860425"/>
            <a:ext cx="2685417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点击新增按钮进入新增页面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64480" y="860425"/>
            <a:ext cx="266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填写数据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177780" y="860425"/>
            <a:ext cx="125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新增说明</a:t>
            </a:r>
          </a:p>
        </p:txBody>
      </p:sp>
      <p:sp>
        <p:nvSpPr>
          <p:cNvPr id="14" name="圆角矩形标注 13"/>
          <p:cNvSpPr/>
          <p:nvPr/>
        </p:nvSpPr>
        <p:spPr>
          <a:xfrm rot="5400000">
            <a:off x="8641035" y="2370732"/>
            <a:ext cx="4323803" cy="2273300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原型编号不可重复。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带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号的为必填项。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上传的图纸为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CAD2010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版本。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原型图纸上传后会在左侧预览区显示图形。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属性包括使用范围、门类型、尺寸范围。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模块类型分为动态和定型。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动态原型下，宽度尺寸范围，通风量计算公式和各参数取值。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定型原型填写尺寸宽高、通风量、塞缝尺寸，是否有附框。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完成填写后点击提交审核自动保存。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55" y="1452498"/>
            <a:ext cx="8219461" cy="4776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2753118" y="1874520"/>
            <a:ext cx="3708400" cy="958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55" y="1407111"/>
            <a:ext cx="8569325" cy="4822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310730" y="2827020"/>
            <a:ext cx="3000375" cy="33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0730" y="3375174"/>
            <a:ext cx="1169985" cy="225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068637" y="3792761"/>
            <a:ext cx="4876800" cy="2334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20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7" grpId="0" animBg="1"/>
      <p:bldP spid="10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19802F-0635-47BC-A7D7-7826C121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系统功能应用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41D398C-3862-194B-897B-4FC5ABF976AD}"/>
              </a:ext>
            </a:extLst>
          </p:cNvPr>
          <p:cNvSpPr/>
          <p:nvPr/>
        </p:nvSpPr>
        <p:spPr bwMode="auto">
          <a:xfrm>
            <a:off x="386733" y="1304848"/>
            <a:ext cx="1294757" cy="434396"/>
          </a:xfrm>
          <a:prstGeom prst="rect">
            <a:avLst/>
          </a:prstGeom>
          <a:solidFill>
            <a:srgbClr val="C2991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b="1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功能角色</a:t>
            </a:r>
            <a:endParaRPr lang="en-US" altLang="zh-CN" b="1" kern="0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48A26F7-36B9-764F-8AE1-A643DF0A3B80}"/>
              </a:ext>
            </a:extLst>
          </p:cNvPr>
          <p:cNvSpPr/>
          <p:nvPr/>
        </p:nvSpPr>
        <p:spPr bwMode="auto">
          <a:xfrm>
            <a:off x="1885774" y="1304383"/>
            <a:ext cx="1758600" cy="434396"/>
          </a:xfrm>
          <a:prstGeom prst="rect">
            <a:avLst/>
          </a:prstGeom>
          <a:solidFill>
            <a:srgbClr val="B18F1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1150" b="1" kern="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融创研发设计人员</a:t>
            </a:r>
            <a:endParaRPr lang="en-US" altLang="zh-CN" sz="1150" b="1" kern="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A7C5752-4AF2-0340-9578-71FBA9E96A29}"/>
              </a:ext>
            </a:extLst>
          </p:cNvPr>
          <p:cNvSpPr/>
          <p:nvPr/>
        </p:nvSpPr>
        <p:spPr bwMode="auto">
          <a:xfrm>
            <a:off x="3934892" y="1304383"/>
            <a:ext cx="1758600" cy="434396"/>
          </a:xfrm>
          <a:prstGeom prst="rect">
            <a:avLst/>
          </a:prstGeom>
          <a:solidFill>
            <a:srgbClr val="B18F1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1150" b="1" kern="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方案</a:t>
            </a:r>
            <a:r>
              <a:rPr lang="en-US" altLang="zh-CN" sz="1150" b="1" kern="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/</a:t>
            </a:r>
            <a:r>
              <a:rPr lang="zh-CN" altLang="en-US" sz="1150" b="1" kern="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施工图设计人员</a:t>
            </a:r>
            <a:endParaRPr lang="en-US" altLang="zh-CN" sz="1150" b="1" kern="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B2F4484-D6C1-2645-ACC8-9AE8CB933B4B}"/>
              </a:ext>
            </a:extLst>
          </p:cNvPr>
          <p:cNvSpPr/>
          <p:nvPr/>
        </p:nvSpPr>
        <p:spPr bwMode="auto">
          <a:xfrm>
            <a:off x="8100034" y="1304383"/>
            <a:ext cx="1758600" cy="434396"/>
          </a:xfrm>
          <a:prstGeom prst="rect">
            <a:avLst/>
          </a:prstGeom>
          <a:solidFill>
            <a:srgbClr val="B18F1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1150" b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融创成本人员</a:t>
            </a:r>
            <a:endParaRPr lang="en-US" altLang="zh-CN" sz="1150" b="1" kern="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A6561DD-A190-A847-8B0C-0329CBD05B65}"/>
              </a:ext>
            </a:extLst>
          </p:cNvPr>
          <p:cNvSpPr/>
          <p:nvPr/>
        </p:nvSpPr>
        <p:spPr bwMode="auto">
          <a:xfrm>
            <a:off x="394475" y="1901315"/>
            <a:ext cx="1294757" cy="4030251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zh-CN" altLang="en-US" sz="1200" kern="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5" name="五边形 34">
            <a:extLst>
              <a:ext uri="{FF2B5EF4-FFF2-40B4-BE49-F238E27FC236}">
                <a16:creationId xmlns:a16="http://schemas.microsoft.com/office/drawing/2014/main" id="{020AD69E-FF09-9641-94F6-6F925AFDFB74}"/>
              </a:ext>
            </a:extLst>
          </p:cNvPr>
          <p:cNvSpPr/>
          <p:nvPr/>
        </p:nvSpPr>
        <p:spPr>
          <a:xfrm rot="5400000">
            <a:off x="777657" y="1806280"/>
            <a:ext cx="511398" cy="1078965"/>
          </a:xfrm>
          <a:prstGeom prst="homePlate">
            <a:avLst>
              <a:gd name="adj" fmla="val 2232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 defTabSz="311150">
              <a:lnSpc>
                <a:spcPct val="90000"/>
              </a:lnSpc>
              <a:spcAft>
                <a:spcPct val="3500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311150">
              <a:lnSpc>
                <a:spcPct val="90000"/>
              </a:lnSpc>
              <a:spcAft>
                <a:spcPct val="3500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设计阶段</a:t>
            </a:r>
          </a:p>
        </p:txBody>
      </p:sp>
      <p:sp>
        <p:nvSpPr>
          <p:cNvPr id="36" name="五边形 35">
            <a:extLst>
              <a:ext uri="{FF2B5EF4-FFF2-40B4-BE49-F238E27FC236}">
                <a16:creationId xmlns:a16="http://schemas.microsoft.com/office/drawing/2014/main" id="{C16FFE41-3B0C-0E42-B898-A66D011884BD}"/>
              </a:ext>
            </a:extLst>
          </p:cNvPr>
          <p:cNvSpPr/>
          <p:nvPr/>
        </p:nvSpPr>
        <p:spPr>
          <a:xfrm rot="5400000">
            <a:off x="777656" y="2506944"/>
            <a:ext cx="511399" cy="1078965"/>
          </a:xfrm>
          <a:prstGeom prst="homePlate">
            <a:avLst>
              <a:gd name="adj" fmla="val 2232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 defTabSz="311150">
              <a:lnSpc>
                <a:spcPct val="90000"/>
              </a:lnSpc>
              <a:spcAft>
                <a:spcPct val="3500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施工图</a:t>
            </a:r>
            <a:endParaRPr lang="en-US" altLang="zh-CN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311150">
              <a:lnSpc>
                <a:spcPct val="90000"/>
              </a:lnSpc>
              <a:spcAft>
                <a:spcPct val="3500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设计阶段</a:t>
            </a:r>
          </a:p>
        </p:txBody>
      </p:sp>
      <p:sp>
        <p:nvSpPr>
          <p:cNvPr id="37" name="五边形 36">
            <a:extLst>
              <a:ext uri="{FF2B5EF4-FFF2-40B4-BE49-F238E27FC236}">
                <a16:creationId xmlns:a16="http://schemas.microsoft.com/office/drawing/2014/main" id="{12A9D975-6EFC-F249-BF42-7D790CD63045}"/>
              </a:ext>
            </a:extLst>
          </p:cNvPr>
          <p:cNvSpPr/>
          <p:nvPr/>
        </p:nvSpPr>
        <p:spPr>
          <a:xfrm rot="5400000">
            <a:off x="777656" y="3182311"/>
            <a:ext cx="511399" cy="1078965"/>
          </a:xfrm>
          <a:prstGeom prst="homePlate">
            <a:avLst>
              <a:gd name="adj" fmla="val 2232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 defTabSz="311150">
              <a:lnSpc>
                <a:spcPct val="90000"/>
              </a:lnSpc>
              <a:spcAft>
                <a:spcPct val="3500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深化</a:t>
            </a:r>
            <a:endParaRPr lang="en-US" altLang="zh-CN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311150">
              <a:lnSpc>
                <a:spcPct val="90000"/>
              </a:lnSpc>
              <a:spcAft>
                <a:spcPct val="3500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设计阶段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49773D20-7528-B344-AD6D-8EB81CE87ACD}"/>
              </a:ext>
            </a:extLst>
          </p:cNvPr>
          <p:cNvSpPr/>
          <p:nvPr/>
        </p:nvSpPr>
        <p:spPr>
          <a:xfrm>
            <a:off x="1814010" y="1919927"/>
            <a:ext cx="10154893" cy="4011639"/>
          </a:xfrm>
          <a:prstGeom prst="roundRect">
            <a:avLst>
              <a:gd name="adj" fmla="val 2859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endParaRPr lang="zh-CN" altLang="en-US" sz="2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228340E-31B7-7045-A92A-140CF908E94D}"/>
              </a:ext>
            </a:extLst>
          </p:cNvPr>
          <p:cNvSpPr/>
          <p:nvPr/>
        </p:nvSpPr>
        <p:spPr bwMode="auto">
          <a:xfrm>
            <a:off x="10182605" y="1304383"/>
            <a:ext cx="1758600" cy="434396"/>
          </a:xfrm>
          <a:prstGeom prst="rect">
            <a:avLst/>
          </a:prstGeom>
          <a:solidFill>
            <a:srgbClr val="B18F1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1150" b="1" kern="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成本咨询顾问</a:t>
            </a:r>
            <a:endParaRPr lang="en-US" altLang="zh-CN" sz="1150" b="1" kern="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8BC04FF-CF3D-6C45-A24D-C8B12DD09C5D}"/>
              </a:ext>
            </a:extLst>
          </p:cNvPr>
          <p:cNvSpPr/>
          <p:nvPr/>
        </p:nvSpPr>
        <p:spPr bwMode="auto">
          <a:xfrm>
            <a:off x="6017463" y="1304383"/>
            <a:ext cx="1758600" cy="434396"/>
          </a:xfrm>
          <a:prstGeom prst="rect">
            <a:avLst/>
          </a:prstGeom>
          <a:solidFill>
            <a:srgbClr val="B18F1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1150" b="1" kern="0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深化设计人员</a:t>
            </a:r>
            <a:endParaRPr lang="en-US" altLang="zh-CN" sz="1150" b="1" kern="0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9" name="流程图: 过程 87">
            <a:extLst>
              <a:ext uri="{FF2B5EF4-FFF2-40B4-BE49-F238E27FC236}">
                <a16:creationId xmlns:a16="http://schemas.microsoft.com/office/drawing/2014/main" id="{E1A223EA-DC4E-8D4A-A36F-64A2D956828C}"/>
              </a:ext>
            </a:extLst>
          </p:cNvPr>
          <p:cNvSpPr/>
          <p:nvPr/>
        </p:nvSpPr>
        <p:spPr bwMode="auto">
          <a:xfrm>
            <a:off x="1954273" y="2090063"/>
            <a:ext cx="1621602" cy="386633"/>
          </a:xfrm>
          <a:prstGeom prst="flowChartProcess">
            <a:avLst/>
          </a:prstGeo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下载方案设计图，审图</a:t>
            </a:r>
            <a:endParaRPr lang="en-US" altLang="zh-CN" sz="1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0" name="流程图: 过程 87">
            <a:extLst>
              <a:ext uri="{FF2B5EF4-FFF2-40B4-BE49-F238E27FC236}">
                <a16:creationId xmlns:a16="http://schemas.microsoft.com/office/drawing/2014/main" id="{BF660562-C061-C148-887C-951B792AD90D}"/>
              </a:ext>
            </a:extLst>
          </p:cNvPr>
          <p:cNvSpPr/>
          <p:nvPr/>
        </p:nvSpPr>
        <p:spPr bwMode="auto">
          <a:xfrm>
            <a:off x="1954273" y="2798994"/>
            <a:ext cx="1621602" cy="386633"/>
          </a:xfrm>
          <a:prstGeom prst="flowChartProcess">
            <a:avLst/>
          </a:prstGeo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下载施工设计图，审图</a:t>
            </a:r>
            <a:endParaRPr lang="en-US" altLang="zh-CN" sz="1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1" name="流程图: 过程 87">
            <a:extLst>
              <a:ext uri="{FF2B5EF4-FFF2-40B4-BE49-F238E27FC236}">
                <a16:creationId xmlns:a16="http://schemas.microsoft.com/office/drawing/2014/main" id="{9E5A7E22-DF5A-5A4E-B9FE-7B7FB0D245E3}"/>
              </a:ext>
            </a:extLst>
          </p:cNvPr>
          <p:cNvSpPr/>
          <p:nvPr/>
        </p:nvSpPr>
        <p:spPr bwMode="auto">
          <a:xfrm>
            <a:off x="1954273" y="3512187"/>
            <a:ext cx="1621602" cy="386633"/>
          </a:xfrm>
          <a:prstGeom prst="flowChartProcess">
            <a:avLst/>
          </a:prstGeo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下载深化设计图，审图</a:t>
            </a:r>
            <a:endParaRPr lang="en-US" altLang="zh-CN" sz="1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3" name="流程图: 过程 87">
            <a:extLst>
              <a:ext uri="{FF2B5EF4-FFF2-40B4-BE49-F238E27FC236}">
                <a16:creationId xmlns:a16="http://schemas.microsoft.com/office/drawing/2014/main" id="{6939405C-59E2-A245-8343-D50DC245B173}"/>
              </a:ext>
            </a:extLst>
          </p:cNvPr>
          <p:cNvSpPr/>
          <p:nvPr/>
        </p:nvSpPr>
        <p:spPr bwMode="auto">
          <a:xfrm>
            <a:off x="4012083" y="2090339"/>
            <a:ext cx="1621602" cy="386633"/>
          </a:xfrm>
          <a:prstGeom prst="flowChartProcess">
            <a:avLst/>
          </a:prstGeo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搜索标准模块、绘图</a:t>
            </a:r>
            <a:endParaRPr lang="en-US" altLang="zh-CN" sz="1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76" name="图片 75" descr="图片包含 屏幕截图&#10;&#10;描述已自动生成">
            <a:extLst>
              <a:ext uri="{FF2B5EF4-FFF2-40B4-BE49-F238E27FC236}">
                <a16:creationId xmlns:a16="http://schemas.microsoft.com/office/drawing/2014/main" id="{4C0391FD-7DB8-1543-8F62-B60887EE2D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2" t="6847" r="1149" b="36160"/>
          <a:stretch/>
        </p:blipFill>
        <p:spPr>
          <a:xfrm>
            <a:off x="1846780" y="4421541"/>
            <a:ext cx="1836588" cy="11297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DF10D18C-4F79-0B4D-825C-B5CCE02AEFC2}"/>
              </a:ext>
            </a:extLst>
          </p:cNvPr>
          <p:cNvSpPr/>
          <p:nvPr/>
        </p:nvSpPr>
        <p:spPr>
          <a:xfrm>
            <a:off x="4020775" y="5011134"/>
            <a:ext cx="4369492" cy="230832"/>
          </a:xfrm>
          <a:prstGeom prst="rect">
            <a:avLst/>
          </a:prstGeom>
          <a:noFill/>
          <a:ln w="127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0" name="流程图: 过程 87">
            <a:extLst>
              <a:ext uri="{FF2B5EF4-FFF2-40B4-BE49-F238E27FC236}">
                <a16:creationId xmlns:a16="http://schemas.microsoft.com/office/drawing/2014/main" id="{1D723A33-E6F2-3049-B907-0C3E7C065D27}"/>
              </a:ext>
            </a:extLst>
          </p:cNvPr>
          <p:cNvSpPr/>
          <p:nvPr/>
        </p:nvSpPr>
        <p:spPr bwMode="auto">
          <a:xfrm>
            <a:off x="4012083" y="2798994"/>
            <a:ext cx="1621602" cy="386633"/>
          </a:xfrm>
          <a:prstGeom prst="flowChartProcess">
            <a:avLst/>
          </a:prstGeo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搜索标准模块、绘图</a:t>
            </a:r>
            <a:endParaRPr lang="en-US" altLang="zh-CN" sz="1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2" name="流程图: 过程 87">
            <a:extLst>
              <a:ext uri="{FF2B5EF4-FFF2-40B4-BE49-F238E27FC236}">
                <a16:creationId xmlns:a16="http://schemas.microsoft.com/office/drawing/2014/main" id="{331CE998-7EA5-C84C-9C0F-9B461A922737}"/>
              </a:ext>
            </a:extLst>
          </p:cNvPr>
          <p:cNvSpPr/>
          <p:nvPr/>
        </p:nvSpPr>
        <p:spPr bwMode="auto">
          <a:xfrm>
            <a:off x="4012083" y="3512187"/>
            <a:ext cx="1621602" cy="386633"/>
          </a:xfrm>
          <a:prstGeom prst="flowChartProcess">
            <a:avLst/>
          </a:prstGeo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下载图纸，查看二次深化图</a:t>
            </a:r>
            <a:endParaRPr lang="en-US" altLang="zh-CN" sz="1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3" name="流程图: 过程 87">
            <a:extLst>
              <a:ext uri="{FF2B5EF4-FFF2-40B4-BE49-F238E27FC236}">
                <a16:creationId xmlns:a16="http://schemas.microsoft.com/office/drawing/2014/main" id="{28883B73-FC9D-C44F-AE22-AD430D2833D9}"/>
              </a:ext>
            </a:extLst>
          </p:cNvPr>
          <p:cNvSpPr/>
          <p:nvPr/>
        </p:nvSpPr>
        <p:spPr bwMode="auto">
          <a:xfrm>
            <a:off x="6154461" y="3512187"/>
            <a:ext cx="1621602" cy="386633"/>
          </a:xfrm>
          <a:prstGeom prst="flowChartProcess">
            <a:avLst/>
          </a:prstGeo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下载施工设计图，进行深化</a:t>
            </a:r>
            <a:endParaRPr lang="en-US" altLang="zh-CN" sz="1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4" name="流程图: 过程 87">
            <a:extLst>
              <a:ext uri="{FF2B5EF4-FFF2-40B4-BE49-F238E27FC236}">
                <a16:creationId xmlns:a16="http://schemas.microsoft.com/office/drawing/2014/main" id="{031BE13A-88A7-8F4A-969E-581EFAB98ED9}"/>
              </a:ext>
            </a:extLst>
          </p:cNvPr>
          <p:cNvSpPr/>
          <p:nvPr/>
        </p:nvSpPr>
        <p:spPr bwMode="auto">
          <a:xfrm>
            <a:off x="8237032" y="2798994"/>
            <a:ext cx="1621602" cy="386633"/>
          </a:xfrm>
          <a:prstGeom prst="flowChartProcess">
            <a:avLst/>
          </a:prstGeo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导出施工图纸设计算量</a:t>
            </a:r>
            <a:endParaRPr lang="en-US" altLang="zh-CN" sz="1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5" name="流程图: 过程 87">
            <a:extLst>
              <a:ext uri="{FF2B5EF4-FFF2-40B4-BE49-F238E27FC236}">
                <a16:creationId xmlns:a16="http://schemas.microsoft.com/office/drawing/2014/main" id="{C536FB8B-333B-1F40-AC38-83D0A218C729}"/>
              </a:ext>
            </a:extLst>
          </p:cNvPr>
          <p:cNvSpPr/>
          <p:nvPr/>
        </p:nvSpPr>
        <p:spPr bwMode="auto">
          <a:xfrm>
            <a:off x="8250880" y="3489460"/>
            <a:ext cx="1621602" cy="386633"/>
          </a:xfrm>
          <a:prstGeom prst="flowChartProcess">
            <a:avLst/>
          </a:prstGeo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导出深化图纸设计算量</a:t>
            </a:r>
            <a:endParaRPr lang="en-US" altLang="zh-CN" sz="1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6" name="流程图: 过程 87">
            <a:extLst>
              <a:ext uri="{FF2B5EF4-FFF2-40B4-BE49-F238E27FC236}">
                <a16:creationId xmlns:a16="http://schemas.microsoft.com/office/drawing/2014/main" id="{80D8EBFB-7F05-DD41-91CD-DEED0E8C9E7F}"/>
              </a:ext>
            </a:extLst>
          </p:cNvPr>
          <p:cNvSpPr/>
          <p:nvPr/>
        </p:nvSpPr>
        <p:spPr bwMode="auto">
          <a:xfrm>
            <a:off x="10237728" y="3489460"/>
            <a:ext cx="1621602" cy="386633"/>
          </a:xfrm>
          <a:prstGeom prst="flowChartProcess">
            <a:avLst/>
          </a:prstGeo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0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导出深化图纸设计算量</a:t>
            </a:r>
            <a:endParaRPr lang="en-US" altLang="zh-CN" sz="1000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7" name="五边形 86">
            <a:extLst>
              <a:ext uri="{FF2B5EF4-FFF2-40B4-BE49-F238E27FC236}">
                <a16:creationId xmlns:a16="http://schemas.microsoft.com/office/drawing/2014/main" id="{1BC0C0CF-2001-354F-9259-8D0F3A936501}"/>
              </a:ext>
            </a:extLst>
          </p:cNvPr>
          <p:cNvSpPr/>
          <p:nvPr/>
        </p:nvSpPr>
        <p:spPr>
          <a:xfrm>
            <a:off x="493872" y="4279281"/>
            <a:ext cx="1078965" cy="1078965"/>
          </a:xfrm>
          <a:prstGeom prst="homePlate">
            <a:avLst>
              <a:gd name="adj" fmla="val 2232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 defTabSz="311150">
              <a:lnSpc>
                <a:spcPct val="90000"/>
              </a:lnSpc>
              <a:spcAft>
                <a:spcPct val="35000"/>
              </a:spcAft>
            </a:pPr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A891DF-72E5-9D40-BCD2-69292D1F24E5}"/>
              </a:ext>
            </a:extLst>
          </p:cNvPr>
          <p:cNvSpPr txBox="1"/>
          <p:nvPr/>
        </p:nvSpPr>
        <p:spPr>
          <a:xfrm>
            <a:off x="534747" y="4700782"/>
            <a:ext cx="974626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zh-CN" altLang="en-US" sz="1200" dirty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主要操作界面</a:t>
            </a:r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62AF436D-BF22-4A49-80E1-D2A632B0D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668" y="4412149"/>
            <a:ext cx="1742975" cy="1179367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FDD05D0B-9505-8C46-A6E5-B696E2665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354" y="4752222"/>
            <a:ext cx="751953" cy="573317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9D5FFB2C-389F-A64E-83E6-D31732FC5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264" y="4421541"/>
            <a:ext cx="1729095" cy="1169975"/>
          </a:xfrm>
          <a:prstGeom prst="rect">
            <a:avLst/>
          </a:prstGeom>
        </p:spPr>
      </p:pic>
      <p:pic>
        <p:nvPicPr>
          <p:cNvPr id="102" name="图片 101" descr="图片包含 屏幕截图&#10;&#10;描述已自动生成">
            <a:extLst>
              <a:ext uri="{FF2B5EF4-FFF2-40B4-BE49-F238E27FC236}">
                <a16:creationId xmlns:a16="http://schemas.microsoft.com/office/drawing/2014/main" id="{C031A0E0-AD1E-D047-A5D2-87651FBE3B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03" y="4697319"/>
            <a:ext cx="700137" cy="759558"/>
          </a:xfrm>
          <a:prstGeom prst="rect">
            <a:avLst/>
          </a:prstGeom>
        </p:spPr>
      </p:pic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9F819B90-FD72-5143-8185-6209D374222B}"/>
              </a:ext>
            </a:extLst>
          </p:cNvPr>
          <p:cNvGrpSpPr/>
          <p:nvPr/>
        </p:nvGrpSpPr>
        <p:grpSpPr>
          <a:xfrm>
            <a:off x="8258686" y="4378696"/>
            <a:ext cx="3489132" cy="1277880"/>
            <a:chOff x="1905096" y="1921942"/>
            <a:chExt cx="15423851" cy="11399798"/>
          </a:xfrm>
        </p:grpSpPr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23937569-5FF0-D34C-BB3D-8E3172121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05096" y="1938668"/>
              <a:ext cx="3064209" cy="1138307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E630891A-322A-964A-A860-18BCC918C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1557" y="1921942"/>
              <a:ext cx="12307390" cy="58293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950944FD-758C-6A48-BDA8-D5C70D606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21557" y="6419244"/>
              <a:ext cx="12307390" cy="689339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cxnSp>
        <p:nvCxnSpPr>
          <p:cNvPr id="110" name="直线连接符 109">
            <a:extLst>
              <a:ext uri="{FF2B5EF4-FFF2-40B4-BE49-F238E27FC236}">
                <a16:creationId xmlns:a16="http://schemas.microsoft.com/office/drawing/2014/main" id="{24B998F7-43BC-5E4C-A796-22E94C6E64E0}"/>
              </a:ext>
            </a:extLst>
          </p:cNvPr>
          <p:cNvCxnSpPr>
            <a:cxnSpLocks/>
          </p:cNvCxnSpPr>
          <p:nvPr/>
        </p:nvCxnSpPr>
        <p:spPr>
          <a:xfrm flipH="1">
            <a:off x="1814010" y="3337998"/>
            <a:ext cx="10154892" cy="0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1" name="直线连接符 110">
            <a:extLst>
              <a:ext uri="{FF2B5EF4-FFF2-40B4-BE49-F238E27FC236}">
                <a16:creationId xmlns:a16="http://schemas.microsoft.com/office/drawing/2014/main" id="{F224D630-BF2C-D44C-B489-A2A55F8152B7}"/>
              </a:ext>
            </a:extLst>
          </p:cNvPr>
          <p:cNvCxnSpPr>
            <a:cxnSpLocks/>
          </p:cNvCxnSpPr>
          <p:nvPr/>
        </p:nvCxnSpPr>
        <p:spPr>
          <a:xfrm flipH="1">
            <a:off x="1814010" y="2635471"/>
            <a:ext cx="10154892" cy="0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2" name="直线连接符 111">
            <a:extLst>
              <a:ext uri="{FF2B5EF4-FFF2-40B4-BE49-F238E27FC236}">
                <a16:creationId xmlns:a16="http://schemas.microsoft.com/office/drawing/2014/main" id="{AB8956B5-565D-3B44-BD06-C7C96E77E6DD}"/>
              </a:ext>
            </a:extLst>
          </p:cNvPr>
          <p:cNvCxnSpPr>
            <a:cxnSpLocks/>
          </p:cNvCxnSpPr>
          <p:nvPr/>
        </p:nvCxnSpPr>
        <p:spPr>
          <a:xfrm flipH="1">
            <a:off x="1814010" y="4018934"/>
            <a:ext cx="10154892" cy="0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4C8E8998-180C-1142-9A2A-1330AF9033E1}"/>
              </a:ext>
            </a:extLst>
          </p:cNvPr>
          <p:cNvCxnSpPr>
            <a:cxnSpLocks/>
          </p:cNvCxnSpPr>
          <p:nvPr/>
        </p:nvCxnSpPr>
        <p:spPr>
          <a:xfrm flipH="1">
            <a:off x="394475" y="2635471"/>
            <a:ext cx="1287015" cy="0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C4C5406F-6CAA-CA4E-AF47-8DE82E982BCC}"/>
              </a:ext>
            </a:extLst>
          </p:cNvPr>
          <p:cNvCxnSpPr>
            <a:cxnSpLocks/>
          </p:cNvCxnSpPr>
          <p:nvPr/>
        </p:nvCxnSpPr>
        <p:spPr>
          <a:xfrm flipH="1">
            <a:off x="402218" y="3337998"/>
            <a:ext cx="1287015" cy="0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B7008B49-0C2A-9D44-91D9-9B9E235F7C2D}"/>
              </a:ext>
            </a:extLst>
          </p:cNvPr>
          <p:cNvCxnSpPr>
            <a:cxnSpLocks/>
          </p:cNvCxnSpPr>
          <p:nvPr/>
        </p:nvCxnSpPr>
        <p:spPr>
          <a:xfrm flipH="1">
            <a:off x="394475" y="4018934"/>
            <a:ext cx="1287015" cy="0"/>
          </a:xfrm>
          <a:prstGeom prst="line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0356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门</a:t>
            </a:r>
            <a:r>
              <a:rPr lang="en-US" altLang="zh-CN" dirty="0"/>
              <a:t>(</a:t>
            </a:r>
            <a:r>
              <a:rPr lang="zh-CN" altLang="en-US" dirty="0"/>
              <a:t>查看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191134" y="857250"/>
            <a:ext cx="276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点击原型进入查看页面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224780" y="860425"/>
            <a:ext cx="266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原型查看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177780" y="860425"/>
            <a:ext cx="125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查看说明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3" y="1784145"/>
            <a:ext cx="7828916" cy="337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93" y="1308983"/>
            <a:ext cx="7712075" cy="506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圆角矩形标注 13">
            <a:extLst>
              <a:ext uri="{FF2B5EF4-FFF2-40B4-BE49-F238E27FC236}">
                <a16:creationId xmlns:a16="http://schemas.microsoft.com/office/drawing/2014/main" id="{71A4EA6A-E677-4241-B3EB-B2FD9D97FDE4}"/>
              </a:ext>
            </a:extLst>
          </p:cNvPr>
          <p:cNvSpPr/>
          <p:nvPr/>
        </p:nvSpPr>
        <p:spPr>
          <a:xfrm rot="5400000">
            <a:off x="10024065" y="1719222"/>
            <a:ext cx="1557744" cy="2273300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查看原型各项信息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点击下载按钮下载原型图纸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点击编辑跳转到编辑页面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516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门</a:t>
            </a:r>
            <a:r>
              <a:rPr lang="en-US" altLang="zh-CN" dirty="0"/>
              <a:t>(</a:t>
            </a:r>
            <a:r>
              <a:rPr lang="zh-CN" altLang="en-US" dirty="0"/>
              <a:t>编辑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4857115" y="850265"/>
            <a:ext cx="2860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门编辑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7023" y="874395"/>
            <a:ext cx="220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点击编辑按钮进入编辑页面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169525" y="874395"/>
            <a:ext cx="1375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编辑说明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40" y="1309368"/>
            <a:ext cx="7829550" cy="500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圆角矩形标注 13">
            <a:extLst>
              <a:ext uri="{FF2B5EF4-FFF2-40B4-BE49-F238E27FC236}">
                <a16:creationId xmlns:a16="http://schemas.microsoft.com/office/drawing/2014/main" id="{99378F0C-7E0B-4E8C-B952-91F3CC7CD862}"/>
              </a:ext>
            </a:extLst>
          </p:cNvPr>
          <p:cNvSpPr/>
          <p:nvPr/>
        </p:nvSpPr>
        <p:spPr>
          <a:xfrm rot="5400000">
            <a:off x="9001468" y="2182150"/>
            <a:ext cx="3510282" cy="2168583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门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编辑页面与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门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新增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页面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基本相同。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原型编号不能修改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用户根据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原型参数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进行修改，修改完成后点击保存。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在编辑页面用户可以将已上传的原型删除。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用户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修改原型数据后，需要提交审批，完成审批后才能使用</a:t>
            </a:r>
            <a:r>
              <a:rPr lang="zh-CN" altLang="zh-CN" sz="11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9366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栏杆</a:t>
            </a:r>
            <a:r>
              <a:rPr lang="en-US" altLang="zh-CN" dirty="0"/>
              <a:t>(</a:t>
            </a:r>
            <a:r>
              <a:rPr lang="zh-CN" altLang="en-US" dirty="0"/>
              <a:t>检索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0335" y="884555"/>
            <a:ext cx="2788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侧边栏处点击栏杆进入栏杆检索页面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46600" y="833755"/>
            <a:ext cx="365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根据条件进行检索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47910" y="879475"/>
            <a:ext cx="1659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栏杆检索说明</a:t>
            </a:r>
          </a:p>
        </p:txBody>
      </p:sp>
      <p:sp>
        <p:nvSpPr>
          <p:cNvPr id="10" name="圆角矩形标注 9"/>
          <p:cNvSpPr/>
          <p:nvPr/>
        </p:nvSpPr>
        <p:spPr>
          <a:xfrm rot="5400000">
            <a:off x="9749789" y="1855469"/>
            <a:ext cx="2095500" cy="2133602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区域、栏杆类型、审核状态进行检索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根据关键词搜索进行检索，在搜索框中填写条件，点击搜索按钮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295088"/>
            <a:ext cx="8766175" cy="5054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512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栏杆</a:t>
            </a:r>
            <a:r>
              <a:rPr lang="en-US" altLang="zh-CN" dirty="0"/>
              <a:t>(</a:t>
            </a:r>
            <a:r>
              <a:rPr lang="zh-CN" altLang="en-US" dirty="0"/>
              <a:t>新增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191133" y="860425"/>
            <a:ext cx="2685417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点击新增按钮进入新增页面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64480" y="860425"/>
            <a:ext cx="266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填写数据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177780" y="860425"/>
            <a:ext cx="125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新增说明</a:t>
            </a:r>
          </a:p>
        </p:txBody>
      </p:sp>
      <p:sp>
        <p:nvSpPr>
          <p:cNvPr id="14" name="圆角矩形标注 13"/>
          <p:cNvSpPr/>
          <p:nvPr/>
        </p:nvSpPr>
        <p:spPr>
          <a:xfrm rot="5400000">
            <a:off x="8806496" y="2707197"/>
            <a:ext cx="3959225" cy="2171700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带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号的为必填项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灯泡处为填写规则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原型编号不能重复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上传的图纸为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CAD2010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原型图纸上传后会在左侧预览区显示图形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设置使用范围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栏杆类型分为玻璃栏杆和铁艺栏杆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修改完成后点击保存进行保存，或点击提交提交审核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4" y="1588518"/>
            <a:ext cx="8731153" cy="394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56" y="1588518"/>
            <a:ext cx="8786815" cy="4409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908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栏杆</a:t>
            </a:r>
            <a:r>
              <a:rPr lang="en-US" altLang="zh-CN" dirty="0"/>
              <a:t>(</a:t>
            </a:r>
            <a:r>
              <a:rPr lang="zh-CN" altLang="en-US" dirty="0"/>
              <a:t>查看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191134" y="857250"/>
            <a:ext cx="276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点击原型进入查看页面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224780" y="860425"/>
            <a:ext cx="266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原型查看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177780" y="860425"/>
            <a:ext cx="125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查看说明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358900"/>
            <a:ext cx="7696200" cy="4812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50" y="1322811"/>
            <a:ext cx="8432468" cy="4812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圆角矩形标注 13">
            <a:extLst>
              <a:ext uri="{FF2B5EF4-FFF2-40B4-BE49-F238E27FC236}">
                <a16:creationId xmlns:a16="http://schemas.microsoft.com/office/drawing/2014/main" id="{EE18489E-9C80-4CDD-87BD-D3282ABD92B3}"/>
              </a:ext>
            </a:extLst>
          </p:cNvPr>
          <p:cNvSpPr/>
          <p:nvPr/>
        </p:nvSpPr>
        <p:spPr>
          <a:xfrm rot="5400000">
            <a:off x="9673545" y="2069742"/>
            <a:ext cx="2258784" cy="2273300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查看原型各项信息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点击下载按钮下载原型图纸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点击编辑跳转到编辑页面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937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标准部品库</a:t>
            </a:r>
            <a:r>
              <a:rPr lang="en-US" altLang="zh-CN" dirty="0"/>
              <a:t>—</a:t>
            </a:r>
            <a:r>
              <a:rPr lang="zh-CN" altLang="en-US" dirty="0"/>
              <a:t>栏杆</a:t>
            </a:r>
            <a:r>
              <a:rPr lang="en-US" altLang="zh-CN" dirty="0"/>
              <a:t>(</a:t>
            </a:r>
            <a:r>
              <a:rPr lang="zh-CN" altLang="en-US" dirty="0"/>
              <a:t>编辑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4857115" y="850265"/>
            <a:ext cx="2860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栏杆编辑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7023" y="874395"/>
            <a:ext cx="220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点击编辑按钮进入编辑页面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169525" y="874395"/>
            <a:ext cx="1375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编辑说明</a:t>
            </a:r>
          </a:p>
        </p:txBody>
      </p:sp>
      <p:sp>
        <p:nvSpPr>
          <p:cNvPr id="14" name="圆角矩形标注 13"/>
          <p:cNvSpPr/>
          <p:nvPr/>
        </p:nvSpPr>
        <p:spPr>
          <a:xfrm rot="5400000">
            <a:off x="8948418" y="2235200"/>
            <a:ext cx="3632199" cy="2184402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1.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栏杆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编辑页面与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栏杆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基本相同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原型编号不能修改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用户根据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原型数据进行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修改完成后点击保存按钮保存。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点击删除按钮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将已上传的原型删除。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修改原型数据后，点击提交按钮进入审批流程，原型完成审批后才能使用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2" y="1369695"/>
            <a:ext cx="8637804" cy="4643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2" y="1420495"/>
            <a:ext cx="8304003" cy="422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540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258930" y="1327150"/>
            <a:ext cx="3732" cy="4032250"/>
          </a:xfrm>
          <a:prstGeom prst="line">
            <a:avLst/>
          </a:prstGeom>
          <a:ln w="1524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00042" y="2262944"/>
            <a:ext cx="13627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3" name="文本框 12"/>
          <p:cNvSpPr txBox="1"/>
          <p:nvPr/>
        </p:nvSpPr>
        <p:spPr>
          <a:xfrm rot="5400000">
            <a:off x="-475698" y="3352256"/>
            <a:ext cx="245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kern="2000" spc="200">
                <a:solidFill>
                  <a:srgbClr val="002060"/>
                </a:solidFill>
                <a:uFillTx/>
              </a:rPr>
              <a:t>CONTENTS</a:t>
            </a:r>
          </a:p>
        </p:txBody>
      </p:sp>
      <p:pic>
        <p:nvPicPr>
          <p:cNvPr id="16" name="Picture 2" descr="PPT_title_art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0"/>
            <a:ext cx="5976664" cy="688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5"/>
          <p:cNvSpPr txBox="1"/>
          <p:nvPr/>
        </p:nvSpPr>
        <p:spPr>
          <a:xfrm>
            <a:off x="2496594" y="2835152"/>
            <a:ext cx="3914775" cy="5256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en-US" dirty="0"/>
              <a:t>标准空间模块库</a:t>
            </a:r>
          </a:p>
        </p:txBody>
      </p:sp>
      <p:sp>
        <p:nvSpPr>
          <p:cNvPr id="9" name="椭圆 8"/>
          <p:cNvSpPr/>
          <p:nvPr/>
        </p:nvSpPr>
        <p:spPr>
          <a:xfrm>
            <a:off x="2212455" y="4137371"/>
            <a:ext cx="100414" cy="10041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2496382" y="3924749"/>
            <a:ext cx="3914881" cy="5256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2400" dirty="0"/>
              <a:t>3.</a:t>
            </a:r>
            <a:r>
              <a:rPr lang="zh-CN" altLang="en-US" sz="2400" dirty="0"/>
              <a:t>项目管理</a:t>
            </a:r>
            <a:endParaRPr lang="en-US" altLang="zh-CN" sz="2400" dirty="0"/>
          </a:p>
        </p:txBody>
      </p:sp>
      <p:sp>
        <p:nvSpPr>
          <p:cNvPr id="7" name="椭圆 6"/>
          <p:cNvSpPr/>
          <p:nvPr/>
        </p:nvSpPr>
        <p:spPr>
          <a:xfrm>
            <a:off x="2212455" y="1881475"/>
            <a:ext cx="100414" cy="100414"/>
          </a:xfrm>
          <a:prstGeom prst="ellipse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C3F8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FBFBF"/>
              </a:solidFill>
            </a:endParaRPr>
          </a:p>
        </p:txBody>
      </p:sp>
      <p:sp>
        <p:nvSpPr>
          <p:cNvPr id="4" name="TextBox 14"/>
          <p:cNvSpPr txBox="1"/>
          <p:nvPr/>
        </p:nvSpPr>
        <p:spPr>
          <a:xfrm>
            <a:off x="2496488" y="1668853"/>
            <a:ext cx="3914775" cy="5256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en-US" dirty="0"/>
              <a:t>标准部品库</a:t>
            </a:r>
            <a:endParaRPr lang="en-US" altLang="zh-CN" dirty="0"/>
          </a:p>
        </p:txBody>
      </p:sp>
      <p:sp>
        <p:nvSpPr>
          <p:cNvPr id="8" name="椭圆 7"/>
          <p:cNvSpPr/>
          <p:nvPr/>
        </p:nvSpPr>
        <p:spPr>
          <a:xfrm>
            <a:off x="2204992" y="2997567"/>
            <a:ext cx="100414" cy="10041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8C150C-7051-4E62-9810-3903F30D2E32}"/>
              </a:ext>
            </a:extLst>
          </p:cNvPr>
          <p:cNvSpPr txBox="1"/>
          <p:nvPr/>
        </p:nvSpPr>
        <p:spPr>
          <a:xfrm>
            <a:off x="255581" y="303572"/>
            <a:ext cx="7344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融创设计协同平台 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端操作指引</a:t>
            </a:r>
          </a:p>
        </p:txBody>
      </p:sp>
    </p:spTree>
    <p:extLst>
      <p:ext uri="{BB962C8B-B14F-4D97-AF65-F5344CB8AC3E}">
        <p14:creationId xmlns:p14="http://schemas.microsoft.com/office/powerpoint/2010/main" val="2642841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标准空间模块库</a:t>
            </a:r>
            <a:r>
              <a:rPr lang="en-US" altLang="zh-CN" dirty="0"/>
              <a:t>—</a:t>
            </a:r>
            <a:r>
              <a:rPr lang="zh-CN" altLang="en-US" dirty="0"/>
              <a:t>厨房</a:t>
            </a:r>
            <a:r>
              <a:rPr lang="en-US" altLang="zh-CN" dirty="0"/>
              <a:t>(</a:t>
            </a:r>
            <a:r>
              <a:rPr lang="zh-CN" altLang="en-US" dirty="0"/>
              <a:t>检索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0335" y="884555"/>
            <a:ext cx="2788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侧边栏处点击厨房进入厨房检索页面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46600" y="833755"/>
            <a:ext cx="365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根据条件进行检索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47910" y="879475"/>
            <a:ext cx="1659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厨房检索说明</a:t>
            </a:r>
          </a:p>
        </p:txBody>
      </p:sp>
      <p:sp>
        <p:nvSpPr>
          <p:cNvPr id="10" name="圆角矩形标注 9"/>
          <p:cNvSpPr/>
          <p:nvPr/>
        </p:nvSpPr>
        <p:spPr>
          <a:xfrm rot="5400000">
            <a:off x="9544508" y="2001345"/>
            <a:ext cx="2466693" cy="2171703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区域、厨房类型、门窗位置、排气道、审核状态进行检索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根据关键词搜索进行检索，在搜索框中填写条件，点击搜索按钮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30" y="1302668"/>
            <a:ext cx="7779203" cy="4926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721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标准空间模块库</a:t>
            </a:r>
            <a:r>
              <a:rPr lang="en-US" altLang="zh-CN" dirty="0"/>
              <a:t>—</a:t>
            </a:r>
            <a:r>
              <a:rPr lang="zh-CN" altLang="en-US" dirty="0"/>
              <a:t>厨房</a:t>
            </a:r>
            <a:r>
              <a:rPr lang="en-US" altLang="zh-CN" dirty="0"/>
              <a:t>(</a:t>
            </a:r>
            <a:r>
              <a:rPr lang="zh-CN" altLang="en-US" dirty="0"/>
              <a:t>新增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191133" y="860425"/>
            <a:ext cx="2685417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点击新增按钮进入新增页面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64480" y="860425"/>
            <a:ext cx="266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填写数据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177780" y="860425"/>
            <a:ext cx="125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新增说明</a:t>
            </a:r>
          </a:p>
        </p:txBody>
      </p:sp>
      <p:sp>
        <p:nvSpPr>
          <p:cNvPr id="14" name="圆角矩形标注 13"/>
          <p:cNvSpPr/>
          <p:nvPr/>
        </p:nvSpPr>
        <p:spPr>
          <a:xfrm rot="5400000">
            <a:off x="8499474" y="2557463"/>
            <a:ext cx="4606925" cy="2273300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带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号的为必填项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灯泡处为填写规则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原型编号不能重复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上传的图纸为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CAD2010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原型图纸上传后会在左侧预览区显示图形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根据原型填写使用范围、厨房类型、门窗位置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模块类型分为动态和定型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动态原型下，是否包含排气道，开间尺寸范围和进深尺寸范围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定型原型下尺寸固定，包括开间进深、台盆尺寸、冰箱尺寸，灶台尺寸信息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完成设置后点击提交按钮提交审核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36" y="1555750"/>
            <a:ext cx="8546951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472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标准空间模块库</a:t>
            </a:r>
            <a:r>
              <a:rPr lang="en-US" altLang="zh-CN" dirty="0"/>
              <a:t>—</a:t>
            </a:r>
            <a:r>
              <a:rPr lang="zh-CN" altLang="en-US" dirty="0"/>
              <a:t>厨房</a:t>
            </a:r>
            <a:r>
              <a:rPr lang="en-US" altLang="zh-CN" dirty="0"/>
              <a:t>(</a:t>
            </a:r>
            <a:r>
              <a:rPr lang="zh-CN" altLang="en-US" dirty="0"/>
              <a:t>新增静态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191133" y="860425"/>
            <a:ext cx="2685417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点击新增按钮进入新增页面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64480" y="860425"/>
            <a:ext cx="266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填写数据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177780" y="860425"/>
            <a:ext cx="125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新增说明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36" y="1555750"/>
            <a:ext cx="8546951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4FC137-7375-4F40-A420-2745AE179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443" y="1452106"/>
            <a:ext cx="7610616" cy="4135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圆角矩形标注 13">
            <a:extLst>
              <a:ext uri="{FF2B5EF4-FFF2-40B4-BE49-F238E27FC236}">
                <a16:creationId xmlns:a16="http://schemas.microsoft.com/office/drawing/2014/main" id="{370EBE38-DBFD-4392-8E0E-D28547C22876}"/>
              </a:ext>
            </a:extLst>
          </p:cNvPr>
          <p:cNvSpPr/>
          <p:nvPr/>
        </p:nvSpPr>
        <p:spPr>
          <a:xfrm rot="5400000">
            <a:off x="8499474" y="2557463"/>
            <a:ext cx="4606925" cy="2273300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带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号的为必填项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灯泡处为填写规则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原型编号不能重复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上传的图纸为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CAD2010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原型图纸上传后会在左侧预览区显示图形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根据原型填写使用范围、厨房类型、门窗位置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模块类型分为动态和定型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动态原型下，是否包含排气道，开间尺寸范围和进深尺寸范围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定型原型下尺寸固定，包括开间进深、台盆尺寸、冰箱尺寸，灶台尺寸信息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完成设置后点击提交按钮提交审核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132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 形 2"/>
          <p:cNvSpPr/>
          <p:nvPr/>
        </p:nvSpPr>
        <p:spPr>
          <a:xfrm flipH="1">
            <a:off x="9336424" y="2960856"/>
            <a:ext cx="576000" cy="936000"/>
          </a:xfrm>
          <a:prstGeom prst="corner">
            <a:avLst>
              <a:gd name="adj1" fmla="val 21616"/>
              <a:gd name="adj2" fmla="val 22427"/>
            </a:avLst>
          </a:prstGeom>
          <a:solidFill>
            <a:srgbClr val="2C3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4" name="L 形 3"/>
          <p:cNvSpPr/>
          <p:nvPr/>
        </p:nvSpPr>
        <p:spPr>
          <a:xfrm rot="10800000" flipH="1">
            <a:off x="2279577" y="2592506"/>
            <a:ext cx="576000" cy="936000"/>
          </a:xfrm>
          <a:prstGeom prst="corner">
            <a:avLst>
              <a:gd name="adj1" fmla="val 21616"/>
              <a:gd name="adj2" fmla="val 22427"/>
            </a:avLst>
          </a:prstGeom>
          <a:solidFill>
            <a:srgbClr val="2C3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23592" y="3357096"/>
            <a:ext cx="7344815" cy="81466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>
              <a:solidFill>
                <a:srgbClr val="2C3F85"/>
              </a:solidFill>
            </a:endParaRPr>
          </a:p>
        </p:txBody>
      </p:sp>
      <p:pic>
        <p:nvPicPr>
          <p:cNvPr id="7" name="图片 6" descr="F:\全国工程活动\文件\PPT\shijue.jpgshijue"/>
          <p:cNvPicPr>
            <a:picLocks noChangeAspect="1"/>
          </p:cNvPicPr>
          <p:nvPr/>
        </p:nvPicPr>
        <p:blipFill rotWithShape="1">
          <a:blip r:embed="rId2"/>
          <a:srcRect t="74038" b="1543"/>
          <a:stretch>
            <a:fillRect/>
          </a:stretch>
        </p:blipFill>
        <p:spPr>
          <a:xfrm>
            <a:off x="0" y="4431665"/>
            <a:ext cx="12208510" cy="2426970"/>
          </a:xfrm>
          <a:prstGeom prst="rect">
            <a:avLst/>
          </a:prstGeom>
        </p:spPr>
      </p:pic>
      <p:pic>
        <p:nvPicPr>
          <p:cNvPr id="8" name="图片 7" descr="F:\全国工程活动\文件\PPT\shijue.jpgshijue"/>
          <p:cNvPicPr>
            <a:picLocks noChangeAspect="1"/>
          </p:cNvPicPr>
          <p:nvPr/>
        </p:nvPicPr>
        <p:blipFill rotWithShape="1">
          <a:blip r:embed="rId2"/>
          <a:srcRect t="-1" b="78684"/>
          <a:stretch>
            <a:fillRect/>
          </a:stretch>
        </p:blipFill>
        <p:spPr>
          <a:xfrm>
            <a:off x="0" y="0"/>
            <a:ext cx="12208510" cy="1841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65644" y="2952127"/>
            <a:ext cx="7344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融创设计协同平台 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CAD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端操作指引</a:t>
            </a:r>
          </a:p>
        </p:txBody>
      </p:sp>
    </p:spTree>
    <p:extLst>
      <p:ext uri="{BB962C8B-B14F-4D97-AF65-F5344CB8AC3E}">
        <p14:creationId xmlns:p14="http://schemas.microsoft.com/office/powerpoint/2010/main" val="185233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-0.24635 -0.07153 " pathEditMode="relative" rAng="0" ptsTypes="AA">
                                      <p:cBhvr>
                                        <p:cTn id="8" dur="500" spd="-99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18" y="-358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0.24674 0.1037 " pathEditMode="relative" rAng="0" ptsTypes="AA">
                                      <p:cBhvr>
                                        <p:cTn id="12" dur="500" spd="-99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31" y="51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bldLvl="0" animBg="1"/>
      <p:bldP spid="4" grpId="0" bldLvl="0" animBg="1"/>
      <p:bldP spid="4" grpId="1" bldLvl="0" animBg="1"/>
      <p:bldP spid="5" grpId="0" bldLvl="0" animBg="1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标准空间模块库</a:t>
            </a:r>
            <a:r>
              <a:rPr lang="en-US" altLang="zh-CN" dirty="0"/>
              <a:t>—</a:t>
            </a:r>
            <a:r>
              <a:rPr lang="zh-CN" altLang="en-US" dirty="0"/>
              <a:t>厨房</a:t>
            </a:r>
            <a:r>
              <a:rPr lang="en-US" altLang="zh-CN" dirty="0"/>
              <a:t>(</a:t>
            </a:r>
            <a:r>
              <a:rPr lang="zh-CN" altLang="en-US" dirty="0"/>
              <a:t>查看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191134" y="857250"/>
            <a:ext cx="276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点击原型进入查看页面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224780" y="860425"/>
            <a:ext cx="266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原型查看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177780" y="860425"/>
            <a:ext cx="125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查看说明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/>
          <a:stretch/>
        </p:blipFill>
        <p:spPr bwMode="auto">
          <a:xfrm>
            <a:off x="1041400" y="1299345"/>
            <a:ext cx="7829550" cy="508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1333819"/>
            <a:ext cx="7759649" cy="501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圆角矩形标注 13">
            <a:extLst>
              <a:ext uri="{FF2B5EF4-FFF2-40B4-BE49-F238E27FC236}">
                <a16:creationId xmlns:a16="http://schemas.microsoft.com/office/drawing/2014/main" id="{A9805655-E6BD-4651-A9C9-C7F792F01C27}"/>
              </a:ext>
            </a:extLst>
          </p:cNvPr>
          <p:cNvSpPr/>
          <p:nvPr/>
        </p:nvSpPr>
        <p:spPr>
          <a:xfrm rot="5400000">
            <a:off x="9814992" y="1928293"/>
            <a:ext cx="1908261" cy="2205673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查看原型各项信息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点击下载按钮下载原型图纸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点击编辑跳转到编辑页面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813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标准空间模块库</a:t>
            </a:r>
            <a:r>
              <a:rPr lang="en-US" altLang="zh-CN" dirty="0"/>
              <a:t>—</a:t>
            </a:r>
            <a:r>
              <a:rPr lang="zh-CN" altLang="en-US" dirty="0"/>
              <a:t>厨房</a:t>
            </a:r>
            <a:r>
              <a:rPr lang="en-US" altLang="zh-CN" dirty="0"/>
              <a:t>(</a:t>
            </a:r>
            <a:r>
              <a:rPr lang="zh-CN" altLang="en-US" dirty="0"/>
              <a:t>编辑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4857115" y="850265"/>
            <a:ext cx="2860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厨房编辑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7023" y="874395"/>
            <a:ext cx="220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点击编辑按钮进入编辑页面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169525" y="874395"/>
            <a:ext cx="1375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编辑说明</a:t>
            </a:r>
          </a:p>
        </p:txBody>
      </p:sp>
      <p:sp>
        <p:nvSpPr>
          <p:cNvPr id="14" name="圆角矩形标注 13"/>
          <p:cNvSpPr/>
          <p:nvPr/>
        </p:nvSpPr>
        <p:spPr>
          <a:xfrm rot="5400000">
            <a:off x="9169398" y="2014220"/>
            <a:ext cx="3174999" cy="2169162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1.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厨房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编辑页面与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厨房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基本相同。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原型编号不能修改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原型属性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进行修改即可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修改完成后点击保存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点击删除按钮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将已上传的原型删除。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完成修改后，需点击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按钮，将原型提交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审核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，审核通过的原型才能使用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1" y="1403439"/>
            <a:ext cx="9169400" cy="4644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39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标准空间模块库</a:t>
            </a:r>
            <a:r>
              <a:rPr lang="en-US" altLang="zh-CN" dirty="0"/>
              <a:t>—</a:t>
            </a:r>
            <a:r>
              <a:rPr lang="zh-CN" altLang="en-US" dirty="0"/>
              <a:t>空调</a:t>
            </a:r>
            <a:r>
              <a:rPr lang="en-US" altLang="zh-CN" dirty="0"/>
              <a:t>(</a:t>
            </a:r>
            <a:r>
              <a:rPr lang="zh-CN" altLang="en-US" dirty="0"/>
              <a:t>检索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0335" y="884555"/>
            <a:ext cx="2788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侧边栏处点击厨房进入厨房检索页面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46600" y="833755"/>
            <a:ext cx="365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根据条件进行检索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47910" y="879475"/>
            <a:ext cx="1659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厨房检索说明</a:t>
            </a:r>
          </a:p>
        </p:txBody>
      </p:sp>
      <p:sp>
        <p:nvSpPr>
          <p:cNvPr id="10" name="圆角矩形标注 9"/>
          <p:cNvSpPr/>
          <p:nvPr/>
        </p:nvSpPr>
        <p:spPr>
          <a:xfrm rot="5400000">
            <a:off x="9705164" y="1917524"/>
            <a:ext cx="2268570" cy="2171702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区域、空调匹数、冷凝水管、雨水管、审核状态进行检索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根据关键词搜索进行检索，在搜索框中填写条件，点击搜索按钮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66169"/>
            <a:ext cx="7581900" cy="4963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663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标准空间模块库</a:t>
            </a:r>
            <a:r>
              <a:rPr lang="en-US" altLang="zh-CN" dirty="0"/>
              <a:t>—</a:t>
            </a:r>
            <a:r>
              <a:rPr lang="zh-CN" altLang="en-US" dirty="0"/>
              <a:t>空调</a:t>
            </a:r>
            <a:r>
              <a:rPr lang="en-US" altLang="zh-CN" dirty="0"/>
              <a:t>(</a:t>
            </a:r>
            <a:r>
              <a:rPr lang="zh-CN" altLang="en-US" dirty="0"/>
              <a:t>新增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191133" y="860425"/>
            <a:ext cx="2685417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点击新增按钮进入新增页面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177780" y="860425"/>
            <a:ext cx="125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新增说明</a:t>
            </a:r>
          </a:p>
        </p:txBody>
      </p:sp>
      <p:sp>
        <p:nvSpPr>
          <p:cNvPr id="14" name="圆角矩形标注 13"/>
          <p:cNvSpPr/>
          <p:nvPr/>
        </p:nvSpPr>
        <p:spPr>
          <a:xfrm rot="5400000">
            <a:off x="8335962" y="2720975"/>
            <a:ext cx="4933950" cy="2273300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带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号的为必填项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灯泡处为填写规则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原型编号不能重复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上传的图纸为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CAD2010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格式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原型图纸上传后会在左侧预览区显示图形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根据原型填写使用范围、空调匹数、净尺寸、冷凝水管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若有雨水管，则需同时选择雨水管位置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修改完成后点击保存按钮保存，或点击提交按钮提交审核，审核通过的原型才能使用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 fontAlgn="auto">
              <a:lnSpc>
                <a:spcPct val="150000"/>
              </a:lnSpc>
            </a:pP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" y="1467582"/>
            <a:ext cx="8559567" cy="4647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603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标准空间模块库</a:t>
            </a:r>
            <a:r>
              <a:rPr lang="en-US" altLang="zh-CN" dirty="0"/>
              <a:t>—</a:t>
            </a:r>
            <a:r>
              <a:rPr lang="zh-CN" altLang="en-US" dirty="0"/>
              <a:t>空调</a:t>
            </a:r>
            <a:r>
              <a:rPr lang="en-US" altLang="zh-CN" dirty="0"/>
              <a:t>(</a:t>
            </a:r>
            <a:r>
              <a:rPr lang="zh-CN" altLang="en-US" dirty="0"/>
              <a:t>查看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191134" y="857250"/>
            <a:ext cx="2767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点击原型进入查看页面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224780" y="860425"/>
            <a:ext cx="266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原型查看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177780" y="860425"/>
            <a:ext cx="125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查看说明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1315461"/>
            <a:ext cx="6865937" cy="5050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9" y="1383771"/>
            <a:ext cx="8399235" cy="4761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圆角矩形标注 13">
            <a:extLst>
              <a:ext uri="{FF2B5EF4-FFF2-40B4-BE49-F238E27FC236}">
                <a16:creationId xmlns:a16="http://schemas.microsoft.com/office/drawing/2014/main" id="{3E937A5C-4A43-4E65-B6AE-7FA26DF0615C}"/>
              </a:ext>
            </a:extLst>
          </p:cNvPr>
          <p:cNvSpPr/>
          <p:nvPr/>
        </p:nvSpPr>
        <p:spPr>
          <a:xfrm rot="5400000">
            <a:off x="9009449" y="2733837"/>
            <a:ext cx="3526969" cy="2213293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查看原型各项信息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点击下载按钮下载原型图纸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点击编辑跳转到编辑页面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537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标准空间模块库</a:t>
            </a:r>
            <a:r>
              <a:rPr lang="en-US" altLang="zh-CN" dirty="0"/>
              <a:t>—</a:t>
            </a:r>
            <a:r>
              <a:rPr lang="zh-CN" altLang="en-US" dirty="0"/>
              <a:t>空调</a:t>
            </a:r>
            <a:r>
              <a:rPr lang="en-US" altLang="zh-CN" dirty="0"/>
              <a:t>(</a:t>
            </a:r>
            <a:r>
              <a:rPr lang="zh-CN" altLang="en-US" dirty="0"/>
              <a:t>编辑</a:t>
            </a:r>
            <a:r>
              <a:rPr lang="en-US" altLang="zh-CN" dirty="0"/>
              <a:t>)</a:t>
            </a:r>
            <a:endParaRPr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4857115" y="850265"/>
            <a:ext cx="2860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空调编辑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7023" y="874395"/>
            <a:ext cx="2208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点击编辑按钮进入编辑页面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169525" y="874395"/>
            <a:ext cx="1375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编辑说明</a:t>
            </a:r>
          </a:p>
        </p:txBody>
      </p:sp>
      <p:sp>
        <p:nvSpPr>
          <p:cNvPr id="14" name="圆角矩形标注 13"/>
          <p:cNvSpPr/>
          <p:nvPr/>
        </p:nvSpPr>
        <p:spPr>
          <a:xfrm rot="5400000">
            <a:off x="8599803" y="2583815"/>
            <a:ext cx="4337050" cy="2192022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1.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空调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编辑页面与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空调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基本相同。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原型编号不能修改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情况进行修改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修改完成后点击保存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按钮保存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点击删除按钮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将已上传的原型删除。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点击提交按钮提交审核，审核通过的原型才能使用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451275"/>
            <a:ext cx="8552447" cy="445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613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258930" y="1327150"/>
            <a:ext cx="3732" cy="4032250"/>
          </a:xfrm>
          <a:prstGeom prst="line">
            <a:avLst/>
          </a:prstGeom>
          <a:ln w="1524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00042" y="2262944"/>
            <a:ext cx="13627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13" name="文本框 12"/>
          <p:cNvSpPr txBox="1"/>
          <p:nvPr/>
        </p:nvSpPr>
        <p:spPr>
          <a:xfrm rot="5400000">
            <a:off x="-475698" y="3352256"/>
            <a:ext cx="245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kern="2000" spc="200">
                <a:solidFill>
                  <a:srgbClr val="002060"/>
                </a:solidFill>
                <a:uFillTx/>
              </a:rPr>
              <a:t>CONTENTS</a:t>
            </a:r>
          </a:p>
        </p:txBody>
      </p:sp>
      <p:pic>
        <p:nvPicPr>
          <p:cNvPr id="16" name="Picture 2" descr="PPT_title_art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0"/>
            <a:ext cx="5976664" cy="688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5"/>
          <p:cNvSpPr txBox="1"/>
          <p:nvPr/>
        </p:nvSpPr>
        <p:spPr>
          <a:xfrm>
            <a:off x="2496594" y="2835152"/>
            <a:ext cx="3914775" cy="5256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标准空间模块库</a:t>
            </a:r>
          </a:p>
        </p:txBody>
      </p:sp>
      <p:sp>
        <p:nvSpPr>
          <p:cNvPr id="9" name="椭圆 8"/>
          <p:cNvSpPr/>
          <p:nvPr/>
        </p:nvSpPr>
        <p:spPr>
          <a:xfrm>
            <a:off x="2212455" y="4137371"/>
            <a:ext cx="100414" cy="10041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2496382" y="3924749"/>
            <a:ext cx="3914881" cy="5256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项目管理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212455" y="1881475"/>
            <a:ext cx="100414" cy="100414"/>
          </a:xfrm>
          <a:prstGeom prst="ellipse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C3F8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FBFBF"/>
              </a:solidFill>
            </a:endParaRPr>
          </a:p>
        </p:txBody>
      </p:sp>
      <p:sp>
        <p:nvSpPr>
          <p:cNvPr id="4" name="TextBox 14"/>
          <p:cNvSpPr txBox="1"/>
          <p:nvPr/>
        </p:nvSpPr>
        <p:spPr>
          <a:xfrm>
            <a:off x="2496488" y="1668853"/>
            <a:ext cx="3914775" cy="52565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标准部品库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204992" y="2997567"/>
            <a:ext cx="100414" cy="10041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212455" y="4129075"/>
            <a:ext cx="100414" cy="100414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BFBFBF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BAEC10-F616-4317-80D6-705ADEDE9FCA}"/>
              </a:ext>
            </a:extLst>
          </p:cNvPr>
          <p:cNvSpPr txBox="1"/>
          <p:nvPr/>
        </p:nvSpPr>
        <p:spPr>
          <a:xfrm>
            <a:off x="255581" y="303572"/>
            <a:ext cx="7344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融创设计协同平台 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端操作指引</a:t>
            </a:r>
          </a:p>
        </p:txBody>
      </p:sp>
    </p:spTree>
    <p:extLst>
      <p:ext uri="{BB962C8B-B14F-4D97-AF65-F5344CB8AC3E}">
        <p14:creationId xmlns:p14="http://schemas.microsoft.com/office/powerpoint/2010/main" val="112532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项目管理</a:t>
            </a:r>
            <a:r>
              <a:rPr lang="en-US" altLang="zh-CN" dirty="0"/>
              <a:t>-</a:t>
            </a:r>
            <a:r>
              <a:rPr lang="zh-CN" altLang="en-US" dirty="0"/>
              <a:t>检索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0335" y="884555"/>
            <a:ext cx="278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侧边栏处点击项目管理进入项目管理页面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46600" y="833755"/>
            <a:ext cx="365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根据条件进行检索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030460" y="867410"/>
            <a:ext cx="155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检索说明</a:t>
            </a:r>
          </a:p>
        </p:txBody>
      </p:sp>
      <p:sp>
        <p:nvSpPr>
          <p:cNvPr id="10" name="圆角矩形标注 9"/>
          <p:cNvSpPr/>
          <p:nvPr/>
        </p:nvSpPr>
        <p:spPr>
          <a:xfrm rot="5400000">
            <a:off x="9563099" y="1859282"/>
            <a:ext cx="2451100" cy="2212341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区域进行检索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-457200"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根据关键词搜索进行检索，在搜索框中填写条件，点击搜索按钮</a:t>
            </a:r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1498599"/>
            <a:ext cx="8914345" cy="4362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881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项目管理</a:t>
            </a:r>
            <a:r>
              <a:rPr lang="en-US" altLang="zh-CN" dirty="0"/>
              <a:t>-</a:t>
            </a:r>
            <a:r>
              <a:rPr lang="zh-CN" altLang="en-US" dirty="0"/>
              <a:t>查看文件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0335" y="884555"/>
            <a:ext cx="278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点击查看文件进入查看项目文件页面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46600" y="833755"/>
            <a:ext cx="365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查看项目文件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189210" y="867410"/>
            <a:ext cx="155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说明</a:t>
            </a:r>
          </a:p>
        </p:txBody>
      </p:sp>
      <p:sp>
        <p:nvSpPr>
          <p:cNvPr id="10" name="圆角矩形标注 9"/>
          <p:cNvSpPr/>
          <p:nvPr/>
        </p:nvSpPr>
        <p:spPr>
          <a:xfrm rot="5400000">
            <a:off x="9570719" y="1851662"/>
            <a:ext cx="2451100" cy="2227581"/>
          </a:xfrm>
          <a:prstGeom prst="wedgeRoundRectCallout">
            <a:avLst/>
          </a:prstGeom>
          <a:solidFill>
            <a:srgbClr val="FEA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indent="-457200" algn="just">
              <a:lnSpc>
                <a:spcPct val="150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1.</a:t>
            </a:r>
            <a:r>
              <a:rPr lang="zh-C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查看可查看项目基本信息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2.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左侧可查看项目文件夹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点击项目文件夹可查看项目文件夹下的文件及更新人员。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可点击文件下载按钮进行文件下载</a:t>
            </a:r>
            <a:endParaRPr lang="zh-CN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435098"/>
            <a:ext cx="8814026" cy="4146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6240CC-D78E-4816-B6CF-D4BD38BFD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364344"/>
            <a:ext cx="8908381" cy="483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53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 形 2"/>
          <p:cNvSpPr/>
          <p:nvPr/>
        </p:nvSpPr>
        <p:spPr>
          <a:xfrm flipH="1">
            <a:off x="9336424" y="2960856"/>
            <a:ext cx="576000" cy="936000"/>
          </a:xfrm>
          <a:prstGeom prst="corner">
            <a:avLst>
              <a:gd name="adj1" fmla="val 21616"/>
              <a:gd name="adj2" fmla="val 22427"/>
            </a:avLst>
          </a:prstGeom>
          <a:solidFill>
            <a:srgbClr val="2C3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4" name="L 形 3"/>
          <p:cNvSpPr/>
          <p:nvPr/>
        </p:nvSpPr>
        <p:spPr>
          <a:xfrm rot="10800000" flipH="1">
            <a:off x="2279577" y="2592506"/>
            <a:ext cx="576000" cy="936000"/>
          </a:xfrm>
          <a:prstGeom prst="corner">
            <a:avLst>
              <a:gd name="adj1" fmla="val 21616"/>
              <a:gd name="adj2" fmla="val 22427"/>
            </a:avLst>
          </a:prstGeom>
          <a:solidFill>
            <a:srgbClr val="2C3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23592" y="3357096"/>
            <a:ext cx="7344815" cy="81466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>
              <a:solidFill>
                <a:srgbClr val="2C3F85"/>
              </a:solidFill>
            </a:endParaRPr>
          </a:p>
        </p:txBody>
      </p:sp>
      <p:pic>
        <p:nvPicPr>
          <p:cNvPr id="7" name="图片 6" descr="F:\全国工程活动\文件\PPT\shijue.jpgshijue"/>
          <p:cNvPicPr>
            <a:picLocks noChangeAspect="1"/>
          </p:cNvPicPr>
          <p:nvPr/>
        </p:nvPicPr>
        <p:blipFill rotWithShape="1">
          <a:blip r:embed="rId2"/>
          <a:srcRect t="74038" b="1543"/>
          <a:stretch>
            <a:fillRect/>
          </a:stretch>
        </p:blipFill>
        <p:spPr>
          <a:xfrm>
            <a:off x="0" y="4431665"/>
            <a:ext cx="12208510" cy="2426970"/>
          </a:xfrm>
          <a:prstGeom prst="rect">
            <a:avLst/>
          </a:prstGeom>
        </p:spPr>
      </p:pic>
      <p:pic>
        <p:nvPicPr>
          <p:cNvPr id="8" name="图片 7" descr="F:\全国工程活动\文件\PPT\shijue.jpgshijue"/>
          <p:cNvPicPr>
            <a:picLocks noChangeAspect="1"/>
          </p:cNvPicPr>
          <p:nvPr/>
        </p:nvPicPr>
        <p:blipFill rotWithShape="1">
          <a:blip r:embed="rId2"/>
          <a:srcRect t="-1" b="78684"/>
          <a:stretch>
            <a:fillRect/>
          </a:stretch>
        </p:blipFill>
        <p:spPr>
          <a:xfrm>
            <a:off x="0" y="0"/>
            <a:ext cx="12208510" cy="1841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49575" y="2961005"/>
            <a:ext cx="660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>
                <a:latin typeface="微软雅黑" panose="020B0503020204020204" charset="-122"/>
                <a:ea typeface="微软雅黑" panose="020B0503020204020204" charset="-122"/>
              </a:rPr>
              <a:t>谢谢大家！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-0.24635 -0.07153 " pathEditMode="relative" rAng="0" ptsTypes="AA">
                                      <p:cBhvr>
                                        <p:cTn id="8" dur="500" spd="-99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18" y="-358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0.24674 0.1037 " pathEditMode="relative" rAng="0" ptsTypes="AA">
                                      <p:cBhvr>
                                        <p:cTn id="12" dur="500" spd="-99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31" y="51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bldLvl="0" animBg="1"/>
      <p:bldP spid="4" grpId="0" bldLvl="0" animBg="1"/>
      <p:bldP spid="4" grpId="1" bldLvl="0" animBg="1"/>
      <p:bldP spid="5" grpId="0" bldLvl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F6E63-30A3-4ED3-9972-4FDB39486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227203"/>
            <a:ext cx="10153128" cy="439173"/>
          </a:xfrm>
        </p:spPr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主界面</a:t>
            </a:r>
            <a:endParaRPr lang="zh-CN" altLang="en-US" dirty="0"/>
          </a:p>
        </p:txBody>
      </p:sp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256473" y="1501836"/>
            <a:ext cx="2105788" cy="1134697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1</a:t>
            </a:r>
            <a:r>
              <a:rPr lang="zh-CN" altLang="en-US" sz="1000" dirty="0"/>
              <a:t>、</a:t>
            </a:r>
            <a:r>
              <a:rPr lang="en-US" altLang="zh-CN" sz="1000" dirty="0"/>
              <a:t>CAD</a:t>
            </a:r>
            <a:r>
              <a:rPr lang="zh-CN" altLang="en-US" sz="1000" dirty="0"/>
              <a:t>插件方式与</a:t>
            </a:r>
            <a:r>
              <a:rPr lang="en-US" altLang="zh-CN" sz="1000" dirty="0"/>
              <a:t>AutoCAD</a:t>
            </a:r>
            <a:r>
              <a:rPr lang="zh-CN" altLang="en-US" sz="1000" dirty="0"/>
              <a:t>无缝集成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2</a:t>
            </a:r>
            <a:r>
              <a:rPr lang="zh-CN" altLang="en-US" sz="1000" dirty="0"/>
              <a:t>、侧边栏软件功能入口</a:t>
            </a:r>
            <a:endParaRPr lang="en-US" altLang="zh-CN" sz="1000" dirty="0"/>
          </a:p>
        </p:txBody>
      </p:sp>
      <p:sp>
        <p:nvSpPr>
          <p:cNvPr id="28" name="圆角矩形标注 67">
            <a:extLst>
              <a:ext uri="{FF2B5EF4-FFF2-40B4-BE49-F238E27FC236}">
                <a16:creationId xmlns:a16="http://schemas.microsoft.com/office/drawing/2014/main" id="{127F0ADE-F6B5-EB40-B510-918E1C311167}"/>
              </a:ext>
            </a:extLst>
          </p:cNvPr>
          <p:cNvSpPr/>
          <p:nvPr/>
        </p:nvSpPr>
        <p:spPr>
          <a:xfrm>
            <a:off x="9256473" y="2980104"/>
            <a:ext cx="2105788" cy="1134697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3</a:t>
            </a:r>
            <a:r>
              <a:rPr lang="zh-CN" altLang="en-US" sz="1000" dirty="0"/>
              <a:t>、外部设计人员通过账号</a:t>
            </a:r>
            <a:r>
              <a:rPr lang="en-US" altLang="zh-CN" sz="1000" dirty="0"/>
              <a:t>/</a:t>
            </a:r>
            <a:r>
              <a:rPr lang="zh-CN" altLang="en-US" sz="1000" dirty="0"/>
              <a:t>密码登陆系统，项目期结束后账号自动关闭；</a:t>
            </a:r>
            <a:endParaRPr lang="en-US" altLang="zh-CN" sz="1000" dirty="0"/>
          </a:p>
        </p:txBody>
      </p:sp>
      <p:sp>
        <p:nvSpPr>
          <p:cNvPr id="29" name="圆角矩形标注 67">
            <a:extLst>
              <a:ext uri="{FF2B5EF4-FFF2-40B4-BE49-F238E27FC236}">
                <a16:creationId xmlns:a16="http://schemas.microsoft.com/office/drawing/2014/main" id="{D6B3D851-E7B0-D14E-8DB0-42F93E4AA494}"/>
              </a:ext>
            </a:extLst>
          </p:cNvPr>
          <p:cNvSpPr/>
          <p:nvPr/>
        </p:nvSpPr>
        <p:spPr>
          <a:xfrm>
            <a:off x="9240377" y="4458373"/>
            <a:ext cx="2105788" cy="1036992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4</a:t>
            </a:r>
            <a:r>
              <a:rPr lang="zh-CN" altLang="en-US" sz="1000" dirty="0"/>
              <a:t>、标准库：门窗、栏杆、厨卫、空调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5</a:t>
            </a:r>
            <a:r>
              <a:rPr lang="zh-CN" altLang="en-US" sz="1000" dirty="0"/>
              <a:t>、项目管理：用户参与的项目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96A624-0CFF-4446-8133-6D91A0789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40" y="1050227"/>
            <a:ext cx="8447534" cy="44451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2E6EF3-D5FB-4ED3-8F9D-C4E0DADBB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510" y="2505049"/>
            <a:ext cx="1135479" cy="613463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E5C642-1D74-4EBF-AEE2-7F2CB0F86353}"/>
              </a:ext>
            </a:extLst>
          </p:cNvPr>
          <p:cNvSpPr/>
          <p:nvPr/>
        </p:nvSpPr>
        <p:spPr>
          <a:xfrm>
            <a:off x="6221379" y="1215329"/>
            <a:ext cx="718458" cy="255389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DB8326E-94D2-426F-B0B0-26540C0A62CB}"/>
              </a:ext>
            </a:extLst>
          </p:cNvPr>
          <p:cNvSpPr/>
          <p:nvPr/>
        </p:nvSpPr>
        <p:spPr>
          <a:xfrm>
            <a:off x="4863510" y="2505049"/>
            <a:ext cx="1135479" cy="685826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502840" y="1962151"/>
            <a:ext cx="935436" cy="1940152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9442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30"/>
          <p:cNvSpPr>
            <a:spLocks noChangeArrowheads="1"/>
          </p:cNvSpPr>
          <p:nvPr/>
        </p:nvSpPr>
        <p:spPr bwMode="auto">
          <a:xfrm>
            <a:off x="1116535" y="5855205"/>
            <a:ext cx="7833839" cy="7845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45720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70000"/>
            </a:pP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437448" y="1146110"/>
            <a:ext cx="2105788" cy="797377"/>
          </a:xfrm>
          <a:prstGeom prst="wedgeRoundRectCallout">
            <a:avLst>
              <a:gd name="adj1" fmla="val -71907"/>
              <a:gd name="adj2" fmla="val -25230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、侧边栏选择门窗设计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2</a:t>
            </a:r>
            <a:r>
              <a:rPr lang="zh-CN" altLang="en-US" sz="1000" dirty="0"/>
              <a:t>、弹出门窗设计对话框</a:t>
            </a:r>
            <a:endParaRPr lang="en-US" altLang="zh-CN" sz="1000" dirty="0"/>
          </a:p>
        </p:txBody>
      </p:sp>
      <p:sp>
        <p:nvSpPr>
          <p:cNvPr id="28" name="圆角矩形标注 67">
            <a:extLst>
              <a:ext uri="{FF2B5EF4-FFF2-40B4-BE49-F238E27FC236}">
                <a16:creationId xmlns:a16="http://schemas.microsoft.com/office/drawing/2014/main" id="{127F0ADE-F6B5-EB40-B510-918E1C311167}"/>
              </a:ext>
            </a:extLst>
          </p:cNvPr>
          <p:cNvSpPr/>
          <p:nvPr/>
        </p:nvSpPr>
        <p:spPr>
          <a:xfrm>
            <a:off x="9421352" y="2051527"/>
            <a:ext cx="2105788" cy="2685314"/>
          </a:xfrm>
          <a:prstGeom prst="wedgeRoundRectCallout">
            <a:avLst>
              <a:gd name="adj1" fmla="val -66479"/>
              <a:gd name="adj2" fmla="val -19628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3</a:t>
            </a:r>
            <a:r>
              <a:rPr lang="zh-CN" altLang="en-US" sz="1000" dirty="0"/>
              <a:t>、输入或者选择门窗洞口尺寸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4</a:t>
            </a:r>
            <a:r>
              <a:rPr lang="zh-CN" altLang="en-US" sz="1000" dirty="0"/>
              <a:t>、选择开启类型、开启数量、功能区类型筛选项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5</a:t>
            </a:r>
            <a:r>
              <a:rPr lang="zh-CN" altLang="en-US" sz="1000" dirty="0"/>
              <a:t>、点击搜索按钮，搜索门窗原型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6</a:t>
            </a:r>
            <a:r>
              <a:rPr lang="zh-CN" altLang="en-US" sz="1000" dirty="0"/>
              <a:t>、选择原型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7</a:t>
            </a:r>
            <a:r>
              <a:rPr lang="zh-CN" altLang="en-US" sz="1000" dirty="0"/>
              <a:t>、设置开启扇宽度、下固定值（若存在下固定）、窗下墙高、通风量要求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8</a:t>
            </a:r>
            <a:r>
              <a:rPr lang="zh-CN" altLang="en-US" sz="1000" dirty="0"/>
              <a:t>、设置视图（立面、平面、侧面）是否镜像</a:t>
            </a:r>
            <a:endParaRPr lang="en-US" altLang="zh-CN" sz="1000" dirty="0"/>
          </a:p>
        </p:txBody>
      </p:sp>
      <p:sp>
        <p:nvSpPr>
          <p:cNvPr id="29" name="圆角矩形标注 67">
            <a:extLst>
              <a:ext uri="{FF2B5EF4-FFF2-40B4-BE49-F238E27FC236}">
                <a16:creationId xmlns:a16="http://schemas.microsoft.com/office/drawing/2014/main" id="{D6B3D851-E7B0-D14E-8DB0-42F93E4AA494}"/>
              </a:ext>
            </a:extLst>
          </p:cNvPr>
          <p:cNvSpPr/>
          <p:nvPr/>
        </p:nvSpPr>
        <p:spPr>
          <a:xfrm>
            <a:off x="9421352" y="4840842"/>
            <a:ext cx="2105788" cy="1063843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9</a:t>
            </a:r>
            <a:r>
              <a:rPr lang="zh-CN" altLang="en-US" sz="1000" dirty="0"/>
              <a:t>、点击插入按钮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10</a:t>
            </a:r>
            <a:r>
              <a:rPr lang="zh-CN" altLang="en-US" sz="1000" dirty="0"/>
              <a:t>、在</a:t>
            </a:r>
            <a:r>
              <a:rPr lang="en-US" altLang="zh-CN" sz="1000" dirty="0"/>
              <a:t>CAD</a:t>
            </a:r>
            <a:r>
              <a:rPr lang="zh-CN" altLang="en-US" sz="1000" dirty="0"/>
              <a:t>图上选择插入点，动态生成门窗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96A624-0CFF-4446-8133-6D91A0789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40" y="1050227"/>
            <a:ext cx="8447534" cy="4445138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5BFD6238-C6E9-4194-B4A6-91F288731EFD}"/>
              </a:ext>
            </a:extLst>
          </p:cNvPr>
          <p:cNvSpPr/>
          <p:nvPr/>
        </p:nvSpPr>
        <p:spPr>
          <a:xfrm>
            <a:off x="467020" y="3561674"/>
            <a:ext cx="8490314" cy="230832"/>
          </a:xfrm>
          <a:prstGeom prst="rect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E5C642-1D74-4EBF-AEE2-7F2CB0F86353}"/>
              </a:ext>
            </a:extLst>
          </p:cNvPr>
          <p:cNvSpPr/>
          <p:nvPr/>
        </p:nvSpPr>
        <p:spPr>
          <a:xfrm>
            <a:off x="6715707" y="4546942"/>
            <a:ext cx="523293" cy="330738"/>
          </a:xfrm>
          <a:prstGeom prst="roundRect">
            <a:avLst/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0709278-52D4-475C-B7DD-6CB23A79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89" y="1962812"/>
            <a:ext cx="1917729" cy="2097334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533889" y="2476500"/>
            <a:ext cx="1924689" cy="1417989"/>
          </a:xfrm>
          <a:prstGeom prst="roundRect">
            <a:avLst>
              <a:gd name="adj" fmla="val 7915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4CE3B76-E6ED-4093-BCD8-2D8CD9412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293" y="2095886"/>
            <a:ext cx="3189247" cy="2160457"/>
          </a:xfrm>
          <a:prstGeom prst="rect">
            <a:avLst/>
          </a:prstGeom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DB8326E-94D2-426F-B0B0-26540C0A62CB}"/>
              </a:ext>
            </a:extLst>
          </p:cNvPr>
          <p:cNvSpPr/>
          <p:nvPr/>
        </p:nvSpPr>
        <p:spPr>
          <a:xfrm>
            <a:off x="2595087" y="2038646"/>
            <a:ext cx="3265553" cy="2285704"/>
          </a:xfrm>
          <a:prstGeom prst="roundRect">
            <a:avLst>
              <a:gd name="adj" fmla="val 6437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55DEA78-FF01-4FBD-9F36-1741EF35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门窗设计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004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7FDE7FC-B41C-4A1A-B361-C73E24E5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门窗深化设计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5739F3-FB24-4F94-BCBB-3CF26563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48" y="1025571"/>
            <a:ext cx="8490314" cy="5327954"/>
          </a:xfrm>
          <a:prstGeom prst="rect">
            <a:avLst/>
          </a:prstGeom>
        </p:spPr>
      </p:pic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256705" y="1635727"/>
            <a:ext cx="2105788" cy="1603311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、侧边栏选择门窗深化设计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2</a:t>
            </a:r>
            <a:r>
              <a:rPr lang="zh-CN" altLang="en-US" sz="1000" dirty="0"/>
              <a:t>、框选门窗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3</a:t>
            </a:r>
            <a:r>
              <a:rPr lang="zh-CN" altLang="en-US" sz="1000" dirty="0"/>
              <a:t>、弹出门窗设计对话框</a:t>
            </a:r>
            <a:endParaRPr lang="en-US" altLang="zh-CN" sz="1000" dirty="0"/>
          </a:p>
        </p:txBody>
      </p:sp>
      <p:sp>
        <p:nvSpPr>
          <p:cNvPr id="28" name="圆角矩形标注 67">
            <a:extLst>
              <a:ext uri="{FF2B5EF4-FFF2-40B4-BE49-F238E27FC236}">
                <a16:creationId xmlns:a16="http://schemas.microsoft.com/office/drawing/2014/main" id="{127F0ADE-F6B5-EB40-B510-918E1C311167}"/>
              </a:ext>
            </a:extLst>
          </p:cNvPr>
          <p:cNvSpPr/>
          <p:nvPr/>
        </p:nvSpPr>
        <p:spPr>
          <a:xfrm>
            <a:off x="9256705" y="3430316"/>
            <a:ext cx="2105788" cy="1632857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zh-CN" sz="1000" dirty="0"/>
              <a:t>3</a:t>
            </a:r>
            <a:r>
              <a:rPr lang="zh-CN" altLang="en-US" sz="1000" dirty="0"/>
              <a:t>、设置节能系数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4</a:t>
            </a:r>
            <a:r>
              <a:rPr lang="zh-CN" altLang="en-US" sz="1000" dirty="0"/>
              <a:t>、设置门窗型材及玻璃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4</a:t>
            </a:r>
            <a:r>
              <a:rPr lang="zh-CN" altLang="en-US" sz="1000" dirty="0"/>
              <a:t>、设置塞缝尺寸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5</a:t>
            </a:r>
            <a:r>
              <a:rPr lang="zh-CN" altLang="en-US" sz="1000" dirty="0"/>
              <a:t>、设置是否有附框及附框信息</a:t>
            </a:r>
            <a:endParaRPr lang="en-US" altLang="zh-CN" sz="1000" dirty="0"/>
          </a:p>
          <a:p>
            <a:pPr lvl="0" algn="l">
              <a:lnSpc>
                <a:spcPct val="150000"/>
              </a:lnSpc>
            </a:pPr>
            <a:r>
              <a:rPr lang="en-US" altLang="zh-CN" sz="1000" dirty="0"/>
              <a:t>6</a:t>
            </a:r>
            <a:r>
              <a:rPr lang="zh-CN" altLang="en-US" sz="1000" dirty="0"/>
              <a:t>、完成所选门窗的深化设计</a:t>
            </a:r>
            <a:endParaRPr lang="en-US" altLang="zh-CN" sz="10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E5C642-1D74-4EBF-AEE2-7F2CB0F86353}"/>
              </a:ext>
            </a:extLst>
          </p:cNvPr>
          <p:cNvSpPr/>
          <p:nvPr/>
        </p:nvSpPr>
        <p:spPr>
          <a:xfrm>
            <a:off x="5097244" y="1962812"/>
            <a:ext cx="2675155" cy="3275938"/>
          </a:xfrm>
          <a:prstGeom prst="roundRect">
            <a:avLst>
              <a:gd name="adj" fmla="val 7924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0709278-52D4-475C-B7DD-6CB23A79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35" y="1962812"/>
            <a:ext cx="1967702" cy="2151988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1469571" y="2671290"/>
            <a:ext cx="998376" cy="246459"/>
          </a:xfrm>
          <a:prstGeom prst="roundRect">
            <a:avLst>
              <a:gd name="adj" fmla="val 11308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1510B6-578C-4556-994A-2E4C54FAD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052" y="2168038"/>
            <a:ext cx="1383150" cy="1886114"/>
          </a:xfrm>
          <a:prstGeom prst="rect">
            <a:avLst/>
          </a:prstGeom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DB8326E-94D2-426F-B0B0-26540C0A62CB}"/>
              </a:ext>
            </a:extLst>
          </p:cNvPr>
          <p:cNvSpPr/>
          <p:nvPr/>
        </p:nvSpPr>
        <p:spPr>
          <a:xfrm>
            <a:off x="3385820" y="2139463"/>
            <a:ext cx="1500505" cy="1946762"/>
          </a:xfrm>
          <a:prstGeom prst="roundRect">
            <a:avLst>
              <a:gd name="adj" fmla="val 8182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2903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3903E-A6AE-4034-A8B7-B24F8499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门窗楼层设置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5A0C25-0584-4C41-8F5B-828A85C63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77" y="1036083"/>
            <a:ext cx="8517351" cy="5112791"/>
          </a:xfrm>
          <a:prstGeom prst="rect">
            <a:avLst/>
          </a:prstGeom>
        </p:spPr>
      </p:pic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273034" y="1635727"/>
            <a:ext cx="2105788" cy="2559756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、侧边栏选择门窗楼层设置；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2</a:t>
            </a:r>
            <a:r>
              <a:rPr lang="zh-CN" altLang="en-US" sz="1000" dirty="0"/>
              <a:t>、框选平面图上门窗；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3</a:t>
            </a:r>
            <a:r>
              <a:rPr lang="zh-CN" altLang="en-US" sz="1000" dirty="0"/>
              <a:t>、按提示在</a:t>
            </a:r>
            <a:r>
              <a:rPr lang="en-US" altLang="zh-CN" sz="1000" dirty="0"/>
              <a:t>CAD</a:t>
            </a:r>
            <a:r>
              <a:rPr lang="zh-CN" altLang="en-US" sz="1000" dirty="0"/>
              <a:t>底部输入楼层区间，英文逗号分隔，示例</a:t>
            </a:r>
            <a:r>
              <a:rPr lang="en-US" altLang="zh-CN" sz="1000" dirty="0"/>
              <a:t>:1-10,14-18</a:t>
            </a:r>
            <a:r>
              <a:rPr lang="zh-CN" altLang="en-US" sz="1000" dirty="0"/>
              <a:t>；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4</a:t>
            </a:r>
            <a:r>
              <a:rPr lang="zh-CN" altLang="en-US" sz="1000" dirty="0"/>
              <a:t>、按提示在</a:t>
            </a:r>
            <a:r>
              <a:rPr lang="en-US" altLang="zh-CN" sz="1000" dirty="0"/>
              <a:t>CAD</a:t>
            </a:r>
            <a:r>
              <a:rPr lang="zh-CN" altLang="en-US" sz="1000" dirty="0"/>
              <a:t>底部输入楼层高度；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5</a:t>
            </a:r>
            <a:r>
              <a:rPr lang="zh-CN" altLang="en-US" sz="1000" dirty="0"/>
              <a:t>、完成平面图楼层及楼层高度设置。</a:t>
            </a:r>
            <a:endParaRPr lang="en-US" altLang="zh-CN" sz="10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E5C642-1D74-4EBF-AEE2-7F2CB0F86353}"/>
              </a:ext>
            </a:extLst>
          </p:cNvPr>
          <p:cNvSpPr/>
          <p:nvPr/>
        </p:nvSpPr>
        <p:spPr>
          <a:xfrm>
            <a:off x="2643867" y="2085821"/>
            <a:ext cx="5719083" cy="3086254"/>
          </a:xfrm>
          <a:prstGeom prst="roundRect">
            <a:avLst>
              <a:gd name="adj" fmla="val 7924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0709278-52D4-475C-B7DD-6CB23A79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63" y="1962812"/>
            <a:ext cx="1967702" cy="2151988"/>
          </a:xfrm>
          <a:prstGeom prst="rect">
            <a:avLst/>
          </a:prstGeom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DB8326E-94D2-426F-B0B0-26540C0A62CB}"/>
              </a:ext>
            </a:extLst>
          </p:cNvPr>
          <p:cNvSpPr/>
          <p:nvPr/>
        </p:nvSpPr>
        <p:spPr>
          <a:xfrm>
            <a:off x="1843235" y="5774007"/>
            <a:ext cx="3150974" cy="241995"/>
          </a:xfrm>
          <a:prstGeom prst="roundRect">
            <a:avLst>
              <a:gd name="adj" fmla="val 8182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1485899" y="2857902"/>
            <a:ext cx="998376" cy="246459"/>
          </a:xfrm>
          <a:prstGeom prst="roundRect">
            <a:avLst>
              <a:gd name="adj" fmla="val 11308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A53B66-CF7D-4DD6-B1A5-28BEA9EC4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293" y="6063677"/>
            <a:ext cx="3211227" cy="193781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82946CB-14E7-449E-9A72-7335000D49AF}"/>
              </a:ext>
            </a:extLst>
          </p:cNvPr>
          <p:cNvSpPr/>
          <p:nvPr/>
        </p:nvSpPr>
        <p:spPr>
          <a:xfrm>
            <a:off x="1844791" y="6036817"/>
            <a:ext cx="3150974" cy="241995"/>
          </a:xfrm>
          <a:prstGeom prst="roundRect">
            <a:avLst>
              <a:gd name="adj" fmla="val 8182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7517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7A2216-5664-4ADB-8FF1-D7AEBF945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20" y="1055390"/>
            <a:ext cx="8490314" cy="5055030"/>
          </a:xfrm>
          <a:prstGeom prst="rect">
            <a:avLst/>
          </a:prstGeom>
        </p:spPr>
      </p:pic>
      <p:sp>
        <p:nvSpPr>
          <p:cNvPr id="24" name="圆角矩形标注 67">
            <a:extLst>
              <a:ext uri="{FF2B5EF4-FFF2-40B4-BE49-F238E27FC236}">
                <a16:creationId xmlns:a16="http://schemas.microsoft.com/office/drawing/2014/main" id="{4252B1D6-DA9F-D048-A2BA-25789205F53F}"/>
              </a:ext>
            </a:extLst>
          </p:cNvPr>
          <p:cNvSpPr/>
          <p:nvPr/>
        </p:nvSpPr>
        <p:spPr>
          <a:xfrm>
            <a:off x="9240377" y="1635727"/>
            <a:ext cx="2105788" cy="2842967"/>
          </a:xfrm>
          <a:prstGeom prst="wedgeRoundRectCallout">
            <a:avLst>
              <a:gd name="adj1" fmla="val -68288"/>
              <a:gd name="adj2" fmla="val -32397"/>
              <a:gd name="adj3" fmla="val 16667"/>
            </a:avLst>
          </a:prstGeom>
          <a:solidFill>
            <a:srgbClr val="E6B700"/>
          </a:solidFill>
          <a:ln w="12700" cap="flat" cmpd="sng" algn="ctr">
            <a:noFill/>
            <a:prstDash val="solid"/>
          </a:ln>
          <a:effectLst/>
        </p:spPr>
        <p:txBody>
          <a:bodyPr lIns="36000" tIns="0" rIns="18000" bIns="0" rtlCol="0" anchor="ctr"/>
          <a:lstStyle/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1</a:t>
            </a:r>
            <a:r>
              <a:rPr lang="zh-CN" altLang="en-US" sz="1000" dirty="0"/>
              <a:t>、侧边栏选择门窗平面生成立面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2</a:t>
            </a:r>
            <a:r>
              <a:rPr lang="zh-CN" altLang="en-US" sz="1000" dirty="0"/>
              <a:t>、在平面图上框选一侧的门窗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3</a:t>
            </a:r>
            <a:r>
              <a:rPr lang="zh-CN" altLang="en-US" sz="1000" dirty="0"/>
              <a:t>、按提示在</a:t>
            </a:r>
            <a:r>
              <a:rPr lang="en-US" altLang="zh-CN" sz="1000" dirty="0"/>
              <a:t>CAD</a:t>
            </a:r>
            <a:r>
              <a:rPr lang="zh-CN" altLang="en-US" sz="1000" dirty="0"/>
              <a:t>底部输入所选门窗的方向东</a:t>
            </a:r>
            <a:r>
              <a:rPr lang="en-US" altLang="zh-CN" sz="1000" dirty="0"/>
              <a:t>(E) </a:t>
            </a:r>
            <a:r>
              <a:rPr lang="zh-CN" altLang="en-US" sz="1000" dirty="0"/>
              <a:t>西</a:t>
            </a:r>
            <a:r>
              <a:rPr lang="en-US" altLang="zh-CN" sz="1000" dirty="0"/>
              <a:t>(W) </a:t>
            </a:r>
            <a:r>
              <a:rPr lang="zh-CN" altLang="en-US" sz="1000" dirty="0"/>
              <a:t>南</a:t>
            </a:r>
            <a:r>
              <a:rPr lang="en-US" altLang="zh-CN" sz="1000" dirty="0"/>
              <a:t>(S) </a:t>
            </a:r>
            <a:r>
              <a:rPr lang="zh-CN" altLang="en-US" sz="1000" dirty="0"/>
              <a:t>北</a:t>
            </a:r>
            <a:r>
              <a:rPr lang="en-US" altLang="zh-CN" sz="1000" dirty="0"/>
              <a:t>(N)</a:t>
            </a:r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4</a:t>
            </a:r>
            <a:r>
              <a:rPr lang="zh-CN" altLang="en-US" sz="1000" dirty="0"/>
              <a:t>、在立面图上选择最左侧的门窗在立面图上的插入点</a:t>
            </a:r>
            <a:endParaRPr lang="en-US" altLang="zh-CN" sz="1000" dirty="0"/>
          </a:p>
          <a:p>
            <a:pPr algn="l" eaLnBrk="1">
              <a:lnSpc>
                <a:spcPct val="150000"/>
              </a:lnSpc>
              <a:defRPr/>
            </a:pPr>
            <a:r>
              <a:rPr lang="en-US" altLang="zh-CN" sz="1000" dirty="0"/>
              <a:t>5</a:t>
            </a:r>
            <a:r>
              <a:rPr lang="zh-CN" altLang="en-US" sz="1000" dirty="0"/>
              <a:t>、自动生成立面图</a:t>
            </a:r>
            <a:endParaRPr lang="en-US" altLang="zh-CN" sz="10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E5C642-1D74-4EBF-AEE2-7F2CB0F86353}"/>
              </a:ext>
            </a:extLst>
          </p:cNvPr>
          <p:cNvSpPr/>
          <p:nvPr/>
        </p:nvSpPr>
        <p:spPr>
          <a:xfrm>
            <a:off x="2582247" y="4780983"/>
            <a:ext cx="5771178" cy="667974"/>
          </a:xfrm>
          <a:prstGeom prst="roundRect">
            <a:avLst>
              <a:gd name="adj" fmla="val 7924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0709278-52D4-475C-B7DD-6CB23A79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06" y="1962812"/>
            <a:ext cx="1967702" cy="2151988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9DF5AF-761A-4914-B743-D8510765FA4F}"/>
              </a:ext>
            </a:extLst>
          </p:cNvPr>
          <p:cNvSpPr/>
          <p:nvPr/>
        </p:nvSpPr>
        <p:spPr>
          <a:xfrm>
            <a:off x="1453242" y="3035182"/>
            <a:ext cx="998376" cy="246459"/>
          </a:xfrm>
          <a:prstGeom prst="roundRect">
            <a:avLst>
              <a:gd name="adj" fmla="val 11308"/>
            </a:avLst>
          </a:prstGeom>
          <a:noFill/>
          <a:ln w="1905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zh-CN" altLang="en-US" sz="1500">
              <a:solidFill>
                <a:srgbClr val="000000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97FD8E-4F66-494F-9394-25CCCD603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608" y="2111191"/>
            <a:ext cx="6159912" cy="365322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3DB8FE4-E935-40A2-AF13-1FC495FF7F68}"/>
              </a:ext>
            </a:extLst>
          </p:cNvPr>
          <p:cNvSpPr/>
          <p:nvPr/>
        </p:nvSpPr>
        <p:spPr>
          <a:xfrm>
            <a:off x="2239553" y="6212527"/>
            <a:ext cx="5123773" cy="458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200000"/>
              </a:lnSpc>
              <a:buSzPct val="70000"/>
              <a:buFont typeface="Wingdings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门窗平面生成立面前需要先设置平面图的门窗的楼层信息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C6B962D-8742-48FC-B4A9-461DFE49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CAD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端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门窗平面生成立面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658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赛普讲稿-客户提案 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赛普讲稿-客户提案 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赛普讲稿-客户提案 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赛普讲稿-客户提案 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ontrol xmlns="http://schemas.microsoft.com/VisualStudio/2011/storyboarding/control">
  <Id Name="27ee955d-1752-4c1e-a50f-034f68d7c3a0" Revision="1" Stencil="System.MyShapes" StencilVersion="1.0"/>
</Control>
</file>

<file path=customXml/item2.xml><?xml version="1.0" encoding="utf-8"?>
<Control xmlns="http://schemas.microsoft.com/VisualStudio/2011/storyboarding/control">
  <Id Name="27ee955d-1752-4c1e-a50f-034f68d7c3a0" Revision="1" Stencil="System.MyShapes" StencilVersion="1.0"/>
</Control>
</file>

<file path=customXml/item3.xml><?xml version="1.0" encoding="utf-8"?>
<Control xmlns="http://schemas.microsoft.com/VisualStudio/2011/storyboarding/control">
  <Id Name="27ee955d-1752-4c1e-a50f-034f68d7c3a0" Revision="1" Stencil="System.MyShapes" StencilVersion="1.0"/>
</Control>
</file>

<file path=customXml/itemProps1.xml><?xml version="1.0" encoding="utf-8"?>
<ds:datastoreItem xmlns:ds="http://schemas.openxmlformats.org/officeDocument/2006/customXml" ds:itemID="{B18A50A5-0AC4-4BB7-BC6B-D5CB904A2705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0754FABC-FEE2-4D91-8519-EE1A70AD73AA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5B757252-30CD-40F0-AB20-5DD7C1F1B19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15794</TotalTime>
  <Words>3541</Words>
  <Application>Microsoft Office PowerPoint</Application>
  <PresentationFormat>宽屏</PresentationFormat>
  <Paragraphs>449</Paragraphs>
  <Slides>49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49</vt:i4>
      </vt:variant>
    </vt:vector>
  </HeadingPairs>
  <TitlesOfParts>
    <vt:vector size="64" baseType="lpstr">
      <vt:lpstr>Helvetica Neue Medium</vt:lpstr>
      <vt:lpstr>宋体</vt:lpstr>
      <vt:lpstr>微软雅黑</vt:lpstr>
      <vt:lpstr>微软雅黑 Light</vt:lpstr>
      <vt:lpstr>Arial</vt:lpstr>
      <vt:lpstr>Calibri</vt:lpstr>
      <vt:lpstr>Calibri Light</vt:lpstr>
      <vt:lpstr>Franklin Gothic Medium</vt:lpstr>
      <vt:lpstr>Wingdings</vt:lpstr>
      <vt:lpstr>Office 主题</vt:lpstr>
      <vt:lpstr>自定义设计方案</vt:lpstr>
      <vt:lpstr>赛普讲稿-客户提案 模板</vt:lpstr>
      <vt:lpstr>1_赛普讲稿-客户提案 模板</vt:lpstr>
      <vt:lpstr>2_赛普讲稿-客户提案 模板</vt:lpstr>
      <vt:lpstr>3_赛普讲稿-客户提案 模板</vt:lpstr>
      <vt:lpstr>PowerPoint 演示文稿</vt:lpstr>
      <vt:lpstr>系统功能框架</vt:lpstr>
      <vt:lpstr>系统功能应用</vt:lpstr>
      <vt:lpstr>PowerPoint 演示文稿</vt:lpstr>
      <vt:lpstr>CAD端-主界面</vt:lpstr>
      <vt:lpstr>CAD端-门窗设计</vt:lpstr>
      <vt:lpstr>CAD端-门窗深化设计</vt:lpstr>
      <vt:lpstr>CAD端-门窗楼层设置</vt:lpstr>
      <vt:lpstr>CAD端-门窗平面生成立面</vt:lpstr>
      <vt:lpstr>CAD端-门窗表生成</vt:lpstr>
      <vt:lpstr>CAD端-门窗详图生成</vt:lpstr>
      <vt:lpstr>CAD端-门窗算量</vt:lpstr>
      <vt:lpstr>CAD端-门窗算量表 </vt:lpstr>
      <vt:lpstr>CAD端-栏杆</vt:lpstr>
      <vt:lpstr>CAD端-厨房生成</vt:lpstr>
      <vt:lpstr>CAD端-卫生间生成</vt:lpstr>
      <vt:lpstr>CAD端-空调生成</vt:lpstr>
      <vt:lpstr>CAD端-项目文件管理</vt:lpstr>
      <vt:lpstr>PowerPoint 演示文稿</vt:lpstr>
      <vt:lpstr>系统登录</vt:lpstr>
      <vt:lpstr>PowerPoint 演示文稿</vt:lpstr>
      <vt:lpstr>标准部品库—外窗(检索)</vt:lpstr>
      <vt:lpstr>标准部品库—外窗(新增动态1)</vt:lpstr>
      <vt:lpstr>标准部品库—外窗(新增动态2)</vt:lpstr>
      <vt:lpstr>标准部品库—外窗(新增-静态)</vt:lpstr>
      <vt:lpstr>标准部品库—外窗(查看)</vt:lpstr>
      <vt:lpstr>标准部品库—外窗(编辑)</vt:lpstr>
      <vt:lpstr>标准部品库—门(检索)</vt:lpstr>
      <vt:lpstr>标准部品库—门(新增)</vt:lpstr>
      <vt:lpstr>标准部品库—门(查看)</vt:lpstr>
      <vt:lpstr>标准部品库—门(编辑)</vt:lpstr>
      <vt:lpstr>标准部品库—栏杆(检索)</vt:lpstr>
      <vt:lpstr>标准部品库—栏杆(新增)</vt:lpstr>
      <vt:lpstr>标准部品库—栏杆(查看)</vt:lpstr>
      <vt:lpstr>标准部品库—栏杆(编辑)</vt:lpstr>
      <vt:lpstr>PowerPoint 演示文稿</vt:lpstr>
      <vt:lpstr>标准空间模块库—厨房(检索)</vt:lpstr>
      <vt:lpstr>标准空间模块库—厨房(新增)</vt:lpstr>
      <vt:lpstr>标准空间模块库—厨房(新增静态)</vt:lpstr>
      <vt:lpstr>标准空间模块库—厨房(查看)</vt:lpstr>
      <vt:lpstr>标准空间模块库—厨房(编辑)</vt:lpstr>
      <vt:lpstr>标准空间模块库—空调(检索)</vt:lpstr>
      <vt:lpstr>标准空间模块库—空调(新增)</vt:lpstr>
      <vt:lpstr>标准空间模块库—空调(查看)</vt:lpstr>
      <vt:lpstr>标准空间模块库—空调(编辑)</vt:lpstr>
      <vt:lpstr>PowerPoint 演示文稿</vt:lpstr>
      <vt:lpstr>项目管理-检索</vt:lpstr>
      <vt:lpstr>项目管理-查看文件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airry yuan</cp:lastModifiedBy>
  <cp:revision>209</cp:revision>
  <dcterms:created xsi:type="dcterms:W3CDTF">2018-10-16T03:28:00Z</dcterms:created>
  <dcterms:modified xsi:type="dcterms:W3CDTF">2019-11-23T02:07:13Z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Tfs.IsStoryboard">
    <vt:bool>true</vt:bool>
  </property>
</Properties>
</file>